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58" r:id="rId5"/>
    <p:sldId id="305" r:id="rId6"/>
    <p:sldId id="306" r:id="rId7"/>
    <p:sldId id="307" r:id="rId8"/>
    <p:sldId id="308" r:id="rId9"/>
    <p:sldId id="309" r:id="rId10"/>
    <p:sldId id="310" r:id="rId11"/>
    <p:sldId id="311" r:id="rId12"/>
    <p:sldId id="312" r:id="rId13"/>
    <p:sldId id="313" r:id="rId14"/>
    <p:sldId id="314" r:id="rId15"/>
    <p:sldId id="269" r:id="rId16"/>
    <p:sldId id="270" r:id="rId17"/>
    <p:sldId id="315" r:id="rId18"/>
    <p:sldId id="275" r:id="rId19"/>
    <p:sldId id="274" r:id="rId20"/>
    <p:sldId id="276" r:id="rId21"/>
    <p:sldId id="273" r:id="rId22"/>
    <p:sldId id="277" r:id="rId23"/>
    <p:sldId id="272" r:id="rId24"/>
    <p:sldId id="316" r:id="rId25"/>
    <p:sldId id="317" r:id="rId26"/>
    <p:sldId id="278" r:id="rId27"/>
    <p:sldId id="318" r:id="rId28"/>
    <p:sldId id="279" r:id="rId29"/>
    <p:sldId id="319" r:id="rId30"/>
    <p:sldId id="320" r:id="rId31"/>
    <p:sldId id="323" r:id="rId32"/>
    <p:sldId id="326" r:id="rId33"/>
    <p:sldId id="324" r:id="rId34"/>
    <p:sldId id="325" r:id="rId35"/>
    <p:sldId id="291" r:id="rId36"/>
    <p:sldId id="327" r:id="rId37"/>
    <p:sldId id="328" r:id="rId38"/>
    <p:sldId id="329" r:id="rId39"/>
    <p:sldId id="330" r:id="rId40"/>
    <p:sldId id="331" r:id="rId41"/>
    <p:sldId id="332" r:id="rId42"/>
    <p:sldId id="333" r:id="rId43"/>
    <p:sldId id="334" r:id="rId44"/>
    <p:sldId id="335" r:id="rId45"/>
    <p:sldId id="336" r:id="rId46"/>
    <p:sldId id="338" r:id="rId47"/>
    <p:sldId id="339" r:id="rId48"/>
    <p:sldId id="340" r:id="rId49"/>
    <p:sldId id="341" r:id="rId50"/>
    <p:sldId id="304" r:id="rId51"/>
    <p:sldId id="321" r:id="rId52"/>
    <p:sldId id="2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84" d="100"/>
          <a:sy n="84" d="100"/>
        </p:scale>
        <p:origin x="691"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6484-463C-49EE-B8D1-0DB454B36D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703469-7552-4B2D-B795-8D9A90592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E9A6F8-F2EE-4990-8378-B606F094AB65}"/>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5" name="Footer Placeholder 4">
            <a:extLst>
              <a:ext uri="{FF2B5EF4-FFF2-40B4-BE49-F238E27FC236}">
                <a16:creationId xmlns:a16="http://schemas.microsoft.com/office/drawing/2014/main" id="{3BB80736-9716-4C15-B5A8-9272B35DC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3FD72-D5A8-4561-9591-B079134B2BE1}"/>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289777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AE27-6AE0-4048-9D83-68B33B29B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EE06E-E51C-496B-BD16-AF3E5CE24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1FBBC-17CD-47B6-9B4F-1D50590E2712}"/>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5" name="Footer Placeholder 4">
            <a:extLst>
              <a:ext uri="{FF2B5EF4-FFF2-40B4-BE49-F238E27FC236}">
                <a16:creationId xmlns:a16="http://schemas.microsoft.com/office/drawing/2014/main" id="{48CD9448-8EDC-4F45-89C0-793548333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F185F-63C2-4E44-96BB-9D5C87316E03}"/>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21708691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CBBE2-94CE-4ED4-A473-3FD87183EA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A9B9BF-E2FA-4986-B07D-1CEC804C8E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F3D6D-BCB7-4215-8969-9D550320F0CC}"/>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5" name="Footer Placeholder 4">
            <a:extLst>
              <a:ext uri="{FF2B5EF4-FFF2-40B4-BE49-F238E27FC236}">
                <a16:creationId xmlns:a16="http://schemas.microsoft.com/office/drawing/2014/main" id="{165007D7-D881-4694-86F7-D24D5D567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FB852-C19E-4C87-8168-170FB8426008}"/>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266975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5A21-54CE-43DE-A1A0-CD06DC80B4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88B0A0-480B-41E8-B075-8927632CBD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5DD3B-C189-4D82-B529-943617F6D3A6}"/>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5" name="Footer Placeholder 4">
            <a:extLst>
              <a:ext uri="{FF2B5EF4-FFF2-40B4-BE49-F238E27FC236}">
                <a16:creationId xmlns:a16="http://schemas.microsoft.com/office/drawing/2014/main" id="{83473BBB-015A-4F61-93E5-114BCA0B2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8CBD0-3A5A-4CB7-9898-FD9D9A7AF3EE}"/>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206340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834DA-80D6-4AC2-B4B6-ED73BB9828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14120C-1CD7-412F-BB9C-12A6129B2B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5657BD-D7C8-4741-8280-E7382F82B8EB}"/>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5" name="Footer Placeholder 4">
            <a:extLst>
              <a:ext uri="{FF2B5EF4-FFF2-40B4-BE49-F238E27FC236}">
                <a16:creationId xmlns:a16="http://schemas.microsoft.com/office/drawing/2014/main" id="{5E4FE28D-0C37-40DB-AA5E-8D2618104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9744C7-E4BF-410C-8D41-AB457244A5B5}"/>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242183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B836-161D-4DBF-B3A0-3A529A333B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DBC83-E57B-4020-9E1B-D70902506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CE4C95-E1FF-4E25-AB4A-F6C1648FC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D13727-6A8D-49B2-9A53-49EA75853F0B}"/>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6" name="Footer Placeholder 5">
            <a:extLst>
              <a:ext uri="{FF2B5EF4-FFF2-40B4-BE49-F238E27FC236}">
                <a16:creationId xmlns:a16="http://schemas.microsoft.com/office/drawing/2014/main" id="{E13B57FA-2DC7-429F-A532-99B7D59C0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35AAD-45E1-463B-AC88-517716F202EA}"/>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2282199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B1D6-8C53-487B-A69B-9563F5B568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5576F3-64CA-49E5-BCE2-DFFE8E4C3B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B309D5-E2A6-4832-913F-8B104448CF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2BDFB5-286B-4B99-ADCA-AA88A0B917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D51D55-E2E5-4D3C-9F5C-7186D644B5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9326A7-000F-400E-8A01-1B94BA7BF183}"/>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8" name="Footer Placeholder 7">
            <a:extLst>
              <a:ext uri="{FF2B5EF4-FFF2-40B4-BE49-F238E27FC236}">
                <a16:creationId xmlns:a16="http://schemas.microsoft.com/office/drawing/2014/main" id="{695A5230-5C41-4DED-A293-9230F7E904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BB06AF-D9B1-4734-B9C2-1D76A27D5A1C}"/>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1531334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546A-7CEC-4AF8-9DFC-1243F0A734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BE2AE9-98EE-4FC2-A2DA-4EDDF478CC34}"/>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4" name="Footer Placeholder 3">
            <a:extLst>
              <a:ext uri="{FF2B5EF4-FFF2-40B4-BE49-F238E27FC236}">
                <a16:creationId xmlns:a16="http://schemas.microsoft.com/office/drawing/2014/main" id="{9CF80389-E502-4F05-953C-E3467E37D7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375312-BF21-405E-AAF8-1C7E7EA794C9}"/>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3061359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8A9BD3-7412-4980-AAC4-64954A005B7E}"/>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3" name="Footer Placeholder 2">
            <a:extLst>
              <a:ext uri="{FF2B5EF4-FFF2-40B4-BE49-F238E27FC236}">
                <a16:creationId xmlns:a16="http://schemas.microsoft.com/office/drawing/2014/main" id="{37E2DB9A-6448-47E2-ABC0-6E71964816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768692-8C4C-45FA-84FC-20CF7BB277E0}"/>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42755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B8F27-8202-409E-8CB9-FED919C9FD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A90428-0956-484D-A0FD-635566FE28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B23D8B-FC4F-4B47-AFB9-C7F154D9E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09E3EB-5BD0-451C-B325-E829ACC6DE9B}"/>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6" name="Footer Placeholder 5">
            <a:extLst>
              <a:ext uri="{FF2B5EF4-FFF2-40B4-BE49-F238E27FC236}">
                <a16:creationId xmlns:a16="http://schemas.microsoft.com/office/drawing/2014/main" id="{8480B273-96F6-4358-9AA1-29FC4C6D5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96A53-CF74-4377-A4CF-DF5E380C5EF9}"/>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3337222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360D-E863-4DDF-BC36-72AF52E18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4A1634-2DD1-4D01-9463-B16D90AD5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235DEF-17EB-4185-B375-DBE43C667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3B143-6BE3-4889-BAD3-7B865A169025}"/>
              </a:ext>
            </a:extLst>
          </p:cNvPr>
          <p:cNvSpPr>
            <a:spLocks noGrp="1"/>
          </p:cNvSpPr>
          <p:nvPr>
            <p:ph type="dt" sz="half" idx="10"/>
          </p:nvPr>
        </p:nvSpPr>
        <p:spPr/>
        <p:txBody>
          <a:bodyPr/>
          <a:lstStyle/>
          <a:p>
            <a:fld id="{7F19C532-2A43-4841-9CEF-8B73686CB410}" type="datetimeFigureOut">
              <a:rPr lang="en-US" smtClean="0"/>
              <a:pPr/>
              <a:t>1/4/2022</a:t>
            </a:fld>
            <a:endParaRPr lang="en-US"/>
          </a:p>
        </p:txBody>
      </p:sp>
      <p:sp>
        <p:nvSpPr>
          <p:cNvPr id="6" name="Footer Placeholder 5">
            <a:extLst>
              <a:ext uri="{FF2B5EF4-FFF2-40B4-BE49-F238E27FC236}">
                <a16:creationId xmlns:a16="http://schemas.microsoft.com/office/drawing/2014/main" id="{C80B5BA9-8240-4387-A1E8-AFA9868B3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C019F-A092-425A-9D74-D267588610B2}"/>
              </a:ext>
            </a:extLst>
          </p:cNvPr>
          <p:cNvSpPr>
            <a:spLocks noGrp="1"/>
          </p:cNvSpPr>
          <p:nvPr>
            <p:ph type="sldNum" sz="quarter" idx="12"/>
          </p:nvPr>
        </p:nvSpPr>
        <p:spPr/>
        <p:txBody>
          <a:bodyPr/>
          <a:lstStyle/>
          <a:p>
            <a:fld id="{D5BF3427-90C4-4DC5-9D65-D11810EEB991}" type="slidenum">
              <a:rPr lang="en-US" smtClean="0"/>
              <a:pPr/>
              <a:t>‹#›</a:t>
            </a:fld>
            <a:endParaRPr lang="en-US"/>
          </a:p>
        </p:txBody>
      </p:sp>
    </p:spTree>
    <p:extLst>
      <p:ext uri="{BB962C8B-B14F-4D97-AF65-F5344CB8AC3E}">
        <p14:creationId xmlns:p14="http://schemas.microsoft.com/office/powerpoint/2010/main" val="14958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E2F5D-A865-4EBB-B7BF-F010A12D60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CAF44D-4464-4811-AC38-52E0A8753E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B54EC-7EA7-4B2C-922D-7BFF701F4E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9C532-2A43-4841-9CEF-8B73686CB410}" type="datetimeFigureOut">
              <a:rPr lang="en-US" smtClean="0"/>
              <a:pPr/>
              <a:t>1/4/2022</a:t>
            </a:fld>
            <a:endParaRPr lang="en-US"/>
          </a:p>
        </p:txBody>
      </p:sp>
      <p:sp>
        <p:nvSpPr>
          <p:cNvPr id="5" name="Footer Placeholder 4">
            <a:extLst>
              <a:ext uri="{FF2B5EF4-FFF2-40B4-BE49-F238E27FC236}">
                <a16:creationId xmlns:a16="http://schemas.microsoft.com/office/drawing/2014/main" id="{95D5CF6A-E14B-4914-97F0-CB0DE7194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691D57-07D0-4A64-A5D3-86A072A5A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BF3427-90C4-4DC5-9D65-D11810EEB991}" type="slidenum">
              <a:rPr lang="en-US" smtClean="0"/>
              <a:pPr/>
              <a:t>‹#›</a:t>
            </a:fld>
            <a:endParaRPr lang="en-US"/>
          </a:p>
        </p:txBody>
      </p:sp>
    </p:spTree>
    <p:extLst>
      <p:ext uri="{BB962C8B-B14F-4D97-AF65-F5344CB8AC3E}">
        <p14:creationId xmlns:p14="http://schemas.microsoft.com/office/powerpoint/2010/main" val="594993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eeksforgeeks.org/aes-full-for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9B93-D6AF-42FD-918F-174A795E12BF}"/>
              </a:ext>
            </a:extLst>
          </p:cNvPr>
          <p:cNvSpPr>
            <a:spLocks noGrp="1"/>
          </p:cNvSpPr>
          <p:nvPr>
            <p:ph type="ctrTitle"/>
          </p:nvPr>
        </p:nvSpPr>
        <p:spPr>
          <a:xfrm>
            <a:off x="1288472" y="509733"/>
            <a:ext cx="9615055" cy="1884218"/>
          </a:xfrm>
        </p:spPr>
        <p:txBody>
          <a:bodyPr>
            <a:normAutofit/>
          </a:bodyPr>
          <a:lstStyle/>
          <a:p>
            <a:r>
              <a:rPr lang="en-US" sz="2800" b="1" dirty="0">
                <a:latin typeface="Times New Roman" panose="02020603050405020304" pitchFamily="18" charset="0"/>
                <a:cs typeface="Times New Roman" panose="02020603050405020304" pitchFamily="18" charset="0"/>
              </a:rPr>
              <a:t>MAHENDRA ENGINEERING COLLEGE</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AUTONOMOUS</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Department of Computer Science and engineering</a:t>
            </a:r>
          </a:p>
        </p:txBody>
      </p:sp>
      <p:sp>
        <p:nvSpPr>
          <p:cNvPr id="3" name="Subtitle 2">
            <a:extLst>
              <a:ext uri="{FF2B5EF4-FFF2-40B4-BE49-F238E27FC236}">
                <a16:creationId xmlns:a16="http://schemas.microsoft.com/office/drawing/2014/main" id="{57C75265-EA18-485B-AEB7-1170D17E61FC}"/>
              </a:ext>
            </a:extLst>
          </p:cNvPr>
          <p:cNvSpPr>
            <a:spLocks noGrp="1"/>
          </p:cNvSpPr>
          <p:nvPr>
            <p:ph type="subTitle" idx="1"/>
          </p:nvPr>
        </p:nvSpPr>
        <p:spPr>
          <a:xfrm>
            <a:off x="1441522" y="2743486"/>
            <a:ext cx="9781309" cy="3897166"/>
          </a:xfrm>
          <a:ln>
            <a:solidFill>
              <a:schemeClr val="accent2"/>
            </a:solidFill>
          </a:ln>
        </p:spPr>
        <p:txBody>
          <a:bodyPr>
            <a:normAutofit fontScale="70000" lnSpcReduction="20000"/>
          </a:bodyPr>
          <a:lstStyle/>
          <a:p>
            <a:pPr lvl="0">
              <a:lnSpc>
                <a:spcPct val="100000"/>
              </a:lnSpc>
              <a:spcBef>
                <a:spcPts val="0"/>
              </a:spcBef>
              <a:buClr>
                <a:schemeClr val="dk1"/>
              </a:buClr>
              <a:buSzPts val="1100"/>
            </a:pPr>
            <a:endParaRPr lang="en-US" sz="1400"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1100"/>
            </a:pPr>
            <a:endParaRPr lang="en-US" sz="1400"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1100"/>
            </a:pPr>
            <a:endParaRPr lang="en-US" sz="1400"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1100"/>
            </a:pPr>
            <a:endParaRPr lang="en-US" sz="1400"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2800"/>
            </a:pPr>
            <a:r>
              <a:rPr lang="en-US" sz="3600" b="1" dirty="0">
                <a:solidFill>
                  <a:schemeClr val="dk1"/>
                </a:solidFill>
                <a:effectLst>
                  <a:outerShdw blurRad="38100" dist="38100" dir="2700000" algn="tl">
                    <a:srgbClr val="C0C0C0"/>
                  </a:outerShdw>
                </a:effectLst>
                <a:latin typeface="Times New Roman"/>
                <a:cs typeface="Times New Roman"/>
                <a:sym typeface="Times New Roman"/>
              </a:rPr>
              <a:t>STUDENT DATABASE MANAGEMENT SYSTEM  USING PHP</a:t>
            </a:r>
            <a:endParaRPr lang="en-US" dirty="0"/>
          </a:p>
          <a:p>
            <a:pPr lvl="0">
              <a:lnSpc>
                <a:spcPct val="100000"/>
              </a:lnSpc>
              <a:spcBef>
                <a:spcPts val="0"/>
              </a:spcBef>
              <a:buClr>
                <a:schemeClr val="dk1"/>
              </a:buClr>
              <a:buSzPts val="1100"/>
            </a:pPr>
            <a:endParaRPr lang="en-US" sz="1400"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1100"/>
            </a:pPr>
            <a:endParaRPr lang="en-US" sz="1400"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2400"/>
            </a:pPr>
            <a:endParaRPr lang="en-US" sz="3200" b="1" dirty="0">
              <a:solidFill>
                <a:schemeClr val="dk1"/>
              </a:solidFill>
              <a:latin typeface="Times New Roman"/>
              <a:ea typeface="Times New Roman"/>
              <a:cs typeface="Times New Roman"/>
              <a:sym typeface="Times New Roman"/>
            </a:endParaRPr>
          </a:p>
          <a:p>
            <a:pPr lvl="0">
              <a:lnSpc>
                <a:spcPct val="100000"/>
              </a:lnSpc>
              <a:spcBef>
                <a:spcPts val="0"/>
              </a:spcBef>
              <a:buClr>
                <a:schemeClr val="dk1"/>
              </a:buClr>
              <a:buSzPts val="2000"/>
            </a:pPr>
            <a:r>
              <a:rPr lang="en-US" sz="2800" b="1" dirty="0" smtClean="0">
                <a:solidFill>
                  <a:schemeClr val="dk1"/>
                </a:solidFill>
                <a:latin typeface="Times New Roman"/>
                <a:ea typeface="Times New Roman"/>
                <a:cs typeface="Times New Roman"/>
                <a:sym typeface="Times New Roman"/>
              </a:rPr>
              <a:t>3</a:t>
            </a:r>
            <a:r>
              <a:rPr lang="en-US" sz="2800" b="1" baseline="30000" dirty="0" smtClean="0">
                <a:solidFill>
                  <a:schemeClr val="dk1"/>
                </a:solidFill>
                <a:latin typeface="Times New Roman"/>
                <a:ea typeface="Times New Roman"/>
                <a:cs typeface="Times New Roman"/>
                <a:sym typeface="Times New Roman"/>
              </a:rPr>
              <a:t>RD</a:t>
            </a:r>
            <a:r>
              <a:rPr lang="en-US" sz="2800" b="1" dirty="0" smtClean="0">
                <a:solidFill>
                  <a:schemeClr val="dk1"/>
                </a:solidFill>
                <a:latin typeface="Times New Roman"/>
                <a:ea typeface="Times New Roman"/>
                <a:cs typeface="Times New Roman"/>
                <a:sym typeface="Times New Roman"/>
              </a:rPr>
              <a:t> </a:t>
            </a:r>
            <a:r>
              <a:rPr lang="en-US" sz="2800" b="1" dirty="0">
                <a:solidFill>
                  <a:schemeClr val="dk1"/>
                </a:solidFill>
                <a:latin typeface="Times New Roman"/>
                <a:ea typeface="Times New Roman"/>
                <a:cs typeface="Times New Roman"/>
                <a:sym typeface="Times New Roman"/>
              </a:rPr>
              <a:t>REVIEW – DATE: </a:t>
            </a:r>
            <a:r>
              <a:rPr lang="en-US" sz="2800" b="1" dirty="0" smtClean="0">
                <a:solidFill>
                  <a:schemeClr val="dk1"/>
                </a:solidFill>
                <a:latin typeface="Times New Roman"/>
                <a:ea typeface="Times New Roman"/>
                <a:cs typeface="Times New Roman"/>
                <a:sym typeface="Times New Roman"/>
              </a:rPr>
              <a:t>09.12.2021</a:t>
            </a:r>
            <a:endParaRPr lang="en-US" dirty="0"/>
          </a:p>
          <a:p>
            <a:pPr lvl="0">
              <a:lnSpc>
                <a:spcPct val="100000"/>
              </a:lnSpc>
              <a:spcBef>
                <a:spcPts val="0"/>
              </a:spcBef>
              <a:buClr>
                <a:schemeClr val="dk1"/>
              </a:buClr>
              <a:buSzPts val="1800"/>
            </a:pPr>
            <a:endParaRPr lang="en-US" dirty="0">
              <a:solidFill>
                <a:schemeClr val="dk1"/>
              </a:solidFill>
              <a:latin typeface="Times New Roman"/>
              <a:ea typeface="Times New Roman"/>
              <a:cs typeface="Times New Roman"/>
              <a:sym typeface="Times New Roman"/>
            </a:endParaRPr>
          </a:p>
          <a:p>
            <a:pPr lvl="0" algn="l">
              <a:lnSpc>
                <a:spcPct val="100000"/>
              </a:lnSpc>
              <a:spcBef>
                <a:spcPts val="0"/>
              </a:spcBef>
              <a:buClr>
                <a:schemeClr val="dk1"/>
              </a:buClr>
              <a:buSzPts val="1000"/>
            </a:pPr>
            <a:endParaRPr lang="en-US" sz="2300" b="1" u="sng" dirty="0">
              <a:solidFill>
                <a:schemeClr val="dk1"/>
              </a:solidFill>
              <a:latin typeface="Times New Roman"/>
              <a:ea typeface="Times New Roman"/>
              <a:cs typeface="Times New Roman"/>
              <a:sym typeface="Times New Roman"/>
            </a:endParaRPr>
          </a:p>
          <a:p>
            <a:pPr lvl="0" algn="l">
              <a:lnSpc>
                <a:spcPct val="100000"/>
              </a:lnSpc>
              <a:spcBef>
                <a:spcPts val="0"/>
              </a:spcBef>
              <a:buClr>
                <a:schemeClr val="dk1"/>
              </a:buClr>
              <a:buSzPts val="1800"/>
            </a:pPr>
            <a:r>
              <a:rPr lang="en-US" sz="2300" b="1" u="sng" dirty="0" smtClean="0">
                <a:solidFill>
                  <a:schemeClr val="dk1"/>
                </a:solidFill>
                <a:latin typeface="Times New Roman"/>
                <a:ea typeface="Times New Roman"/>
                <a:cs typeface="Times New Roman"/>
                <a:sym typeface="Times New Roman"/>
              </a:rPr>
              <a:t>Prepared By:                                                                            </a:t>
            </a:r>
          </a:p>
          <a:p>
            <a:pPr lvl="0" algn="l">
              <a:lnSpc>
                <a:spcPct val="100000"/>
              </a:lnSpc>
              <a:spcBef>
                <a:spcPts val="0"/>
              </a:spcBef>
              <a:buClr>
                <a:schemeClr val="dk1"/>
              </a:buClr>
              <a:buSzPts val="1800"/>
            </a:pPr>
            <a:r>
              <a:rPr lang="en-US" sz="2300" b="1" dirty="0" smtClean="0">
                <a:solidFill>
                  <a:schemeClr val="dk1"/>
                </a:solidFill>
                <a:latin typeface="Times New Roman"/>
                <a:ea typeface="Times New Roman"/>
                <a:cs typeface="Times New Roman"/>
                <a:sym typeface="Times New Roman"/>
              </a:rPr>
              <a:t>					       </a:t>
            </a:r>
            <a:r>
              <a:rPr lang="en-US" sz="2300" b="1" u="sng" dirty="0" smtClean="0">
                <a:solidFill>
                  <a:schemeClr val="dk1"/>
                </a:solidFill>
                <a:latin typeface="Times New Roman"/>
                <a:ea typeface="Times New Roman"/>
                <a:cs typeface="Times New Roman"/>
                <a:sym typeface="Times New Roman"/>
              </a:rPr>
              <a:t>Guided By:</a:t>
            </a:r>
            <a:endParaRPr lang="en-US" sz="2300" dirty="0" smtClean="0"/>
          </a:p>
          <a:p>
            <a:pPr lvl="0" algn="l">
              <a:lnSpc>
                <a:spcPct val="100000"/>
              </a:lnSpc>
              <a:spcBef>
                <a:spcPts val="0"/>
              </a:spcBef>
              <a:buClr>
                <a:schemeClr val="dk1"/>
              </a:buClr>
              <a:buSzPts val="1800"/>
            </a:pPr>
            <a:r>
              <a:rPr lang="en-US" sz="2300" dirty="0" smtClean="0">
                <a:solidFill>
                  <a:schemeClr val="dk1"/>
                </a:solidFill>
                <a:latin typeface="Times New Roman"/>
                <a:ea typeface="Times New Roman"/>
                <a:cs typeface="Times New Roman"/>
                <a:sym typeface="Times New Roman"/>
              </a:rPr>
              <a:t>Bharathwaj J (</a:t>
            </a:r>
            <a:r>
              <a:rPr lang="en-US" sz="2300" dirty="0" err="1" smtClean="0">
                <a:solidFill>
                  <a:schemeClr val="dk1"/>
                </a:solidFill>
                <a:latin typeface="Times New Roman"/>
                <a:ea typeface="Times New Roman"/>
                <a:cs typeface="Times New Roman"/>
                <a:sym typeface="Times New Roman"/>
              </a:rPr>
              <a:t>Reg.No</a:t>
            </a:r>
            <a:r>
              <a:rPr lang="en-US" sz="2300" dirty="0" smtClean="0">
                <a:solidFill>
                  <a:schemeClr val="dk1"/>
                </a:solidFill>
                <a:latin typeface="Times New Roman"/>
                <a:ea typeface="Times New Roman"/>
                <a:cs typeface="Times New Roman"/>
                <a:sym typeface="Times New Roman"/>
              </a:rPr>
              <a:t>.: 181031016)		                            </a:t>
            </a:r>
            <a:r>
              <a:rPr lang="en-US" sz="2300" dirty="0" err="1" smtClean="0">
                <a:solidFill>
                  <a:schemeClr val="dk1"/>
                </a:solidFill>
                <a:latin typeface="Times New Roman"/>
                <a:ea typeface="Times New Roman"/>
                <a:cs typeface="Times New Roman"/>
                <a:sym typeface="Times New Roman"/>
              </a:rPr>
              <a:t>Dr.M.Kannan</a:t>
            </a:r>
            <a:r>
              <a:rPr lang="en-US" sz="2300" dirty="0" smtClean="0">
                <a:solidFill>
                  <a:schemeClr val="dk1"/>
                </a:solidFill>
                <a:latin typeface="Times New Roman"/>
                <a:ea typeface="Times New Roman"/>
                <a:cs typeface="Times New Roman"/>
                <a:sym typeface="Times New Roman"/>
              </a:rPr>
              <a:t>  B.E.,M.E.,(PhD).,</a:t>
            </a:r>
            <a:endParaRPr lang="en-US" sz="2300" dirty="0" smtClean="0"/>
          </a:p>
          <a:p>
            <a:pPr lvl="0" algn="l">
              <a:lnSpc>
                <a:spcPct val="100000"/>
              </a:lnSpc>
              <a:spcBef>
                <a:spcPts val="0"/>
              </a:spcBef>
              <a:buClr>
                <a:schemeClr val="dk1"/>
              </a:buClr>
              <a:buSzPts val="1800"/>
            </a:pPr>
            <a:r>
              <a:rPr lang="en-US" sz="2300" dirty="0" err="1" smtClean="0">
                <a:solidFill>
                  <a:schemeClr val="dk1"/>
                </a:solidFill>
                <a:latin typeface="Times New Roman"/>
                <a:ea typeface="Times New Roman"/>
                <a:cs typeface="Times New Roman"/>
                <a:sym typeface="Times New Roman"/>
              </a:rPr>
              <a:t>Karthikeyan</a:t>
            </a:r>
            <a:r>
              <a:rPr lang="en-US" sz="2300" dirty="0" smtClean="0">
                <a:solidFill>
                  <a:schemeClr val="dk1"/>
                </a:solidFill>
                <a:latin typeface="Times New Roman"/>
                <a:ea typeface="Times New Roman"/>
                <a:cs typeface="Times New Roman"/>
                <a:sym typeface="Times New Roman"/>
              </a:rPr>
              <a:t> </a:t>
            </a:r>
            <a:r>
              <a:rPr lang="en-US" sz="2300" dirty="0">
                <a:solidFill>
                  <a:schemeClr val="dk1"/>
                </a:solidFill>
                <a:latin typeface="Times New Roman"/>
                <a:ea typeface="Times New Roman"/>
                <a:cs typeface="Times New Roman"/>
                <a:sym typeface="Times New Roman"/>
              </a:rPr>
              <a:t>R (</a:t>
            </a:r>
            <a:r>
              <a:rPr lang="en-US" sz="2300" dirty="0" err="1">
                <a:solidFill>
                  <a:schemeClr val="dk1"/>
                </a:solidFill>
                <a:latin typeface="Times New Roman"/>
                <a:ea typeface="Times New Roman"/>
                <a:cs typeface="Times New Roman"/>
                <a:sym typeface="Times New Roman"/>
              </a:rPr>
              <a:t>Reg.No</a:t>
            </a:r>
            <a:r>
              <a:rPr lang="en-US" sz="2300" dirty="0">
                <a:solidFill>
                  <a:schemeClr val="dk1"/>
                </a:solidFill>
                <a:latin typeface="Times New Roman"/>
                <a:ea typeface="Times New Roman"/>
                <a:cs typeface="Times New Roman"/>
                <a:sym typeface="Times New Roman"/>
              </a:rPr>
              <a:t>.: 181031047)		    </a:t>
            </a:r>
            <a:r>
              <a:rPr lang="en-US" sz="2300" dirty="0" smtClean="0">
                <a:solidFill>
                  <a:schemeClr val="dk1"/>
                </a:solidFill>
                <a:latin typeface="Times New Roman"/>
                <a:ea typeface="Times New Roman"/>
                <a:cs typeface="Times New Roman"/>
                <a:sym typeface="Times New Roman"/>
              </a:rPr>
              <a:t>                        </a:t>
            </a:r>
            <a:r>
              <a:rPr lang="en-US" sz="2300" dirty="0">
                <a:solidFill>
                  <a:schemeClr val="dk1"/>
                </a:solidFill>
                <a:latin typeface="Times New Roman"/>
                <a:ea typeface="Times New Roman"/>
                <a:cs typeface="Times New Roman"/>
                <a:sym typeface="Times New Roman"/>
              </a:rPr>
              <a:t>Professor &amp; Head of the Department,</a:t>
            </a:r>
            <a:endParaRPr lang="en-US" sz="2300" dirty="0"/>
          </a:p>
          <a:p>
            <a:pPr lvl="0" algn="l">
              <a:lnSpc>
                <a:spcPct val="100000"/>
              </a:lnSpc>
              <a:spcBef>
                <a:spcPts val="0"/>
              </a:spcBef>
              <a:buClr>
                <a:schemeClr val="dk1"/>
              </a:buClr>
              <a:buSzPts val="1800"/>
            </a:pPr>
            <a:r>
              <a:rPr lang="en-US" sz="2300" dirty="0" err="1">
                <a:solidFill>
                  <a:schemeClr val="dk1"/>
                </a:solidFill>
                <a:latin typeface="Times New Roman"/>
                <a:ea typeface="Times New Roman"/>
                <a:cs typeface="Times New Roman"/>
                <a:sym typeface="Times New Roman"/>
              </a:rPr>
              <a:t>Keerthivasan</a:t>
            </a:r>
            <a:r>
              <a:rPr lang="en-US" sz="2300" dirty="0">
                <a:solidFill>
                  <a:schemeClr val="dk1"/>
                </a:solidFill>
                <a:latin typeface="Times New Roman"/>
                <a:ea typeface="Times New Roman"/>
                <a:cs typeface="Times New Roman"/>
                <a:sym typeface="Times New Roman"/>
              </a:rPr>
              <a:t> K (</a:t>
            </a:r>
            <a:r>
              <a:rPr lang="en-US" sz="2300" dirty="0" err="1">
                <a:solidFill>
                  <a:schemeClr val="dk1"/>
                </a:solidFill>
                <a:latin typeface="Times New Roman"/>
                <a:ea typeface="Times New Roman"/>
                <a:cs typeface="Times New Roman"/>
                <a:sym typeface="Times New Roman"/>
              </a:rPr>
              <a:t>Reg.No</a:t>
            </a:r>
            <a:r>
              <a:rPr lang="en-US" sz="2300" dirty="0">
                <a:solidFill>
                  <a:schemeClr val="dk1"/>
                </a:solidFill>
                <a:latin typeface="Times New Roman"/>
                <a:ea typeface="Times New Roman"/>
                <a:cs typeface="Times New Roman"/>
                <a:sym typeface="Times New Roman"/>
              </a:rPr>
              <a:t>.: 181031052 )                                </a:t>
            </a:r>
            <a:r>
              <a:rPr lang="en-US" sz="2300" dirty="0" smtClean="0">
                <a:solidFill>
                  <a:schemeClr val="dk1"/>
                </a:solidFill>
                <a:latin typeface="Times New Roman"/>
                <a:ea typeface="Times New Roman"/>
                <a:cs typeface="Times New Roman"/>
                <a:sym typeface="Times New Roman"/>
              </a:rPr>
              <a:t>                       </a:t>
            </a:r>
            <a:r>
              <a:rPr lang="en-US" sz="2300" dirty="0">
                <a:solidFill>
                  <a:schemeClr val="dk1"/>
                </a:solidFill>
                <a:latin typeface="Times New Roman"/>
                <a:ea typeface="Times New Roman"/>
                <a:cs typeface="Times New Roman"/>
                <a:sym typeface="Times New Roman"/>
              </a:rPr>
              <a:t>Computer Science and Engineering,  </a:t>
            </a:r>
          </a:p>
          <a:p>
            <a:pPr lvl="0" algn="l">
              <a:lnSpc>
                <a:spcPct val="100000"/>
              </a:lnSpc>
              <a:spcBef>
                <a:spcPts val="0"/>
              </a:spcBef>
              <a:buClr>
                <a:schemeClr val="dk1"/>
              </a:buClr>
              <a:buSzPts val="1800"/>
            </a:pPr>
            <a:r>
              <a:rPr lang="en-US" sz="2300" dirty="0" err="1">
                <a:solidFill>
                  <a:schemeClr val="dk1"/>
                </a:solidFill>
                <a:latin typeface="Times New Roman"/>
                <a:ea typeface="Times New Roman"/>
                <a:cs typeface="Times New Roman"/>
                <a:sym typeface="Times New Roman"/>
              </a:rPr>
              <a:t>Kaviraj</a:t>
            </a:r>
            <a:r>
              <a:rPr lang="en-US" sz="2300" dirty="0">
                <a:solidFill>
                  <a:schemeClr val="dk1"/>
                </a:solidFill>
                <a:latin typeface="Times New Roman"/>
                <a:ea typeface="Times New Roman"/>
                <a:cs typeface="Times New Roman"/>
                <a:sym typeface="Times New Roman"/>
              </a:rPr>
              <a:t> A (</a:t>
            </a:r>
            <a:r>
              <a:rPr lang="en-US" sz="2300" dirty="0" err="1">
                <a:solidFill>
                  <a:schemeClr val="dk1"/>
                </a:solidFill>
                <a:latin typeface="Times New Roman"/>
                <a:ea typeface="Times New Roman"/>
                <a:cs typeface="Times New Roman"/>
                <a:sym typeface="Times New Roman"/>
              </a:rPr>
              <a:t>Reg.No</a:t>
            </a:r>
            <a:r>
              <a:rPr lang="en-US" sz="2300" dirty="0">
                <a:solidFill>
                  <a:schemeClr val="dk1"/>
                </a:solidFill>
                <a:latin typeface="Times New Roman"/>
                <a:ea typeface="Times New Roman"/>
                <a:cs typeface="Times New Roman"/>
                <a:sym typeface="Times New Roman"/>
              </a:rPr>
              <a:t>.: 181031048)		                         </a:t>
            </a:r>
            <a:r>
              <a:rPr lang="en-US" sz="2300" dirty="0" smtClean="0">
                <a:solidFill>
                  <a:schemeClr val="dk1"/>
                </a:solidFill>
                <a:latin typeface="Times New Roman"/>
                <a:ea typeface="Times New Roman"/>
                <a:cs typeface="Times New Roman"/>
                <a:sym typeface="Times New Roman"/>
              </a:rPr>
              <a:t>                     </a:t>
            </a:r>
            <a:r>
              <a:rPr lang="en-US" sz="2300" dirty="0" err="1" smtClean="0">
                <a:solidFill>
                  <a:schemeClr val="dk1"/>
                </a:solidFill>
                <a:latin typeface="Times New Roman"/>
                <a:ea typeface="Times New Roman"/>
                <a:cs typeface="Times New Roman"/>
                <a:sym typeface="Times New Roman"/>
              </a:rPr>
              <a:t>Mahendra</a:t>
            </a:r>
            <a:r>
              <a:rPr lang="en-US" sz="2300" dirty="0" smtClean="0">
                <a:solidFill>
                  <a:schemeClr val="dk1"/>
                </a:solidFill>
                <a:latin typeface="Times New Roman"/>
                <a:ea typeface="Times New Roman"/>
                <a:cs typeface="Times New Roman"/>
                <a:sym typeface="Times New Roman"/>
              </a:rPr>
              <a:t> </a:t>
            </a:r>
            <a:r>
              <a:rPr lang="en-US" sz="2300" dirty="0">
                <a:solidFill>
                  <a:schemeClr val="dk1"/>
                </a:solidFill>
                <a:latin typeface="Times New Roman"/>
                <a:ea typeface="Times New Roman"/>
                <a:cs typeface="Times New Roman"/>
                <a:sym typeface="Times New Roman"/>
              </a:rPr>
              <a:t>Engineering College.</a:t>
            </a:r>
            <a:endParaRPr lang="en-US" sz="2300" dirty="0"/>
          </a:p>
          <a:p>
            <a:pPr lvl="0" algn="l">
              <a:lnSpc>
                <a:spcPct val="100000"/>
              </a:lnSpc>
              <a:spcBef>
                <a:spcPts val="0"/>
              </a:spcBef>
              <a:buClr>
                <a:schemeClr val="dk1"/>
              </a:buClr>
              <a:buSzPts val="1800"/>
            </a:pPr>
            <a:r>
              <a:rPr lang="en-US" sz="2300" dirty="0">
                <a:solidFill>
                  <a:schemeClr val="dk1"/>
                </a:solidFill>
                <a:latin typeface="Times New Roman"/>
                <a:ea typeface="Times New Roman"/>
                <a:cs typeface="Times New Roman"/>
                <a:sym typeface="Times New Roman"/>
              </a:rPr>
              <a:t>BE – Final Year / VII Semester</a:t>
            </a:r>
            <a:endParaRPr lang="en-US" sz="2300" dirty="0"/>
          </a:p>
          <a:p>
            <a:pPr>
              <a:lnSpc>
                <a:spcPct val="170000"/>
              </a:lnSpc>
            </a:pPr>
            <a:endParaRPr lang="en-US" b="1" i="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71EE64-9F93-4E99-BE86-4D224C994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37" y="241301"/>
            <a:ext cx="2066925" cy="2209800"/>
          </a:xfrm>
          <a:prstGeom prst="rect">
            <a:avLst/>
          </a:prstGeom>
        </p:spPr>
      </p:pic>
      <p:pic>
        <p:nvPicPr>
          <p:cNvPr id="7" name="Picture 6">
            <a:extLst>
              <a:ext uri="{FF2B5EF4-FFF2-40B4-BE49-F238E27FC236}">
                <a16:creationId xmlns:a16="http://schemas.microsoft.com/office/drawing/2014/main" id="{2EC627F2-1252-438A-9838-58E139B81C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489" y="269876"/>
            <a:ext cx="2124075" cy="2152650"/>
          </a:xfrm>
          <a:prstGeom prst="rect">
            <a:avLst/>
          </a:prstGeom>
        </p:spPr>
      </p:pic>
    </p:spTree>
    <p:extLst>
      <p:ext uri="{BB962C8B-B14F-4D97-AF65-F5344CB8AC3E}">
        <p14:creationId xmlns:p14="http://schemas.microsoft.com/office/powerpoint/2010/main" val="391093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PROPOSED SYSTEM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246900"/>
            <a:ext cx="10515600" cy="5250875"/>
          </a:xfrm>
        </p:spPr>
        <p:txBody>
          <a:bodyPr>
            <a:noAutofit/>
          </a:bodyPr>
          <a:lstStyle/>
          <a:p>
            <a:pPr algn="just">
              <a:lnSpc>
                <a:spcPct val="150000"/>
              </a:lnSpc>
            </a:pPr>
            <a:r>
              <a:rPr lang="en-US" sz="2400" dirty="0" smtClean="0">
                <a:latin typeface="Times New Roman" pitchFamily="18" charset="0"/>
                <a:cs typeface="Times New Roman" pitchFamily="18" charset="0"/>
              </a:rPr>
              <a:t>In proposed system, we first collect all student’s information and store into database.</a:t>
            </a:r>
          </a:p>
          <a:p>
            <a:pPr algn="just">
              <a:lnSpc>
                <a:spcPct val="150000"/>
              </a:lnSpc>
            </a:pPr>
            <a:r>
              <a:rPr lang="en-US" sz="2400" dirty="0" smtClean="0">
                <a:latin typeface="Times New Roman" pitchFamily="18" charset="0"/>
                <a:cs typeface="Times New Roman" pitchFamily="18" charset="0"/>
              </a:rPr>
              <a:t>A student database management system manages all information pertaining to students’ attendance, academic reports, curriculum details, project details, exam details, grades, achievements, accounts, and much more. </a:t>
            </a:r>
          </a:p>
          <a:p>
            <a:pPr algn="just">
              <a:lnSpc>
                <a:spcPct val="150000"/>
              </a:lnSpc>
            </a:pPr>
            <a:r>
              <a:rPr lang="en-US" sz="2400" dirty="0" smtClean="0">
                <a:latin typeface="Times New Roman" pitchFamily="18" charset="0"/>
                <a:cs typeface="Times New Roman" pitchFamily="18" charset="0"/>
              </a:rPr>
              <a:t>After store student’s data then we can generate an QR code for each student’s profile. </a:t>
            </a:r>
          </a:p>
          <a:p>
            <a:pPr algn="just">
              <a:lnSpc>
                <a:spcPct val="150000"/>
              </a:lnSpc>
            </a:pPr>
            <a:r>
              <a:rPr lang="en-US" sz="2400" dirty="0" smtClean="0">
                <a:latin typeface="Times New Roman" pitchFamily="18" charset="0"/>
                <a:cs typeface="Times New Roman" pitchFamily="18" charset="0"/>
              </a:rPr>
              <a:t>Whenever we desire to view student data and put attendance to student we just scan student QR code, the data will update automatically in database</a:t>
            </a:r>
          </a:p>
          <a:p>
            <a:pPr algn="just">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20767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21272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ADVANTAGES OF THE PROPOSED SYSTEM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385450"/>
            <a:ext cx="10515600" cy="5250875"/>
          </a:xfrm>
        </p:spPr>
        <p:txBody>
          <a:bodyPr>
            <a:noAutofit/>
          </a:bodyPr>
          <a:lstStyle/>
          <a:p>
            <a:pPr algn="just">
              <a:lnSpc>
                <a:spcPct val="150000"/>
              </a:lnSpc>
            </a:pPr>
            <a:r>
              <a:rPr lang="en-US" sz="2400" dirty="0" smtClean="0">
                <a:latin typeface="Times New Roman" pitchFamily="18" charset="0"/>
                <a:cs typeface="Times New Roman" pitchFamily="18" charset="0"/>
              </a:rPr>
              <a:t>Student database management system helps you manage students’ personal records effortlessly. </a:t>
            </a:r>
          </a:p>
          <a:p>
            <a:pPr algn="just">
              <a:lnSpc>
                <a:spcPct val="150000"/>
              </a:lnSpc>
            </a:pPr>
            <a:r>
              <a:rPr lang="en-US" sz="2400" dirty="0" smtClean="0">
                <a:latin typeface="Times New Roman" pitchFamily="18" charset="0"/>
                <a:cs typeface="Times New Roman" pitchFamily="18" charset="0"/>
              </a:rPr>
              <a:t>It provides the security for those documents may contain sensitive information about students. </a:t>
            </a:r>
          </a:p>
          <a:p>
            <a:pPr algn="just">
              <a:lnSpc>
                <a:spcPct val="150000"/>
              </a:lnSpc>
            </a:pPr>
            <a:r>
              <a:rPr lang="en-US" sz="2400" dirty="0" smtClean="0">
                <a:latin typeface="Times New Roman" pitchFamily="18" charset="0"/>
                <a:cs typeface="Times New Roman" pitchFamily="18" charset="0"/>
              </a:rPr>
              <a:t>It is also cost-effective because of no use of paperwork.</a:t>
            </a:r>
          </a:p>
          <a:p>
            <a:pPr algn="just">
              <a:lnSpc>
                <a:spcPct val="150000"/>
              </a:lnSpc>
            </a:pPr>
            <a:r>
              <a:rPr lang="en-US" sz="2400" dirty="0" smtClean="0">
                <a:latin typeface="Times New Roman" pitchFamily="18" charset="0"/>
                <a:cs typeface="Times New Roman" pitchFamily="18" charset="0"/>
              </a:rPr>
              <a:t>User Friendly system </a:t>
            </a:r>
          </a:p>
          <a:p>
            <a:pPr algn="just">
              <a:lnSpc>
                <a:spcPct val="150000"/>
              </a:lnSpc>
            </a:pPr>
            <a:r>
              <a:rPr lang="en-US" sz="2400" dirty="0" smtClean="0">
                <a:latin typeface="Times New Roman" pitchFamily="18" charset="0"/>
                <a:cs typeface="Times New Roman" pitchFamily="18" charset="0"/>
              </a:rPr>
              <a:t>Reports are easily generated</a:t>
            </a:r>
          </a:p>
          <a:p>
            <a:pPr algn="just">
              <a:lnSpc>
                <a:spcPct val="150000"/>
              </a:lnSpc>
            </a:pPr>
            <a:r>
              <a:rPr lang="en-US" sz="2400" dirty="0" smtClean="0">
                <a:latin typeface="Times New Roman" pitchFamily="18" charset="0"/>
                <a:cs typeface="Times New Roman" pitchFamily="18" charset="0"/>
              </a:rPr>
              <a:t>Provide accurate and efficient data. </a:t>
            </a:r>
          </a:p>
        </p:txBody>
      </p:sp>
    </p:spTree>
    <p:extLst>
      <p:ext uri="{BB962C8B-B14F-4D97-AF65-F5344CB8AC3E}">
        <p14:creationId xmlns:p14="http://schemas.microsoft.com/office/powerpoint/2010/main" val="2207677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HARDWARE AND SOFTWARE SPECIFICATION</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579420"/>
            <a:ext cx="10515600" cy="5278580"/>
          </a:xfrm>
        </p:spPr>
        <p:txBody>
          <a:bodyPr>
            <a:noAutofit/>
          </a:bodyPr>
          <a:lstStyle/>
          <a:p>
            <a:pPr marL="0" indent="0" algn="just" fontAlgn="base">
              <a:lnSpc>
                <a:spcPct val="100000"/>
              </a:lnSpc>
              <a:spcBef>
                <a:spcPct val="0"/>
              </a:spcBef>
              <a:spcAft>
                <a:spcPct val="0"/>
              </a:spcAft>
              <a:buNone/>
            </a:pPr>
            <a:r>
              <a:rPr lang="en-US" sz="2400" b="1" dirty="0" smtClean="0">
                <a:latin typeface="Times New Roman" pitchFamily="18" charset="0"/>
                <a:ea typeface="Calibri" pitchFamily="34" charset="0"/>
                <a:cs typeface="Times New Roman" pitchFamily="18" charset="0"/>
              </a:rPr>
              <a:t>HARDWARE REQUIREMENTS:</a:t>
            </a:r>
            <a:endParaRPr lang="en-US" sz="2400" dirty="0" smtClean="0">
              <a:latin typeface="Times New Roman" pitchFamily="18" charset="0"/>
              <a:cs typeface="Times New Roman" pitchFamily="18" charset="0"/>
            </a:endParaRPr>
          </a:p>
          <a:p>
            <a:pPr marL="0" indent="0" algn="just" eaLnBrk="0" fontAlgn="base" hangingPunct="0">
              <a:lnSpc>
                <a:spcPct val="100000"/>
              </a:lnSpc>
              <a:spcBef>
                <a:spcPct val="0"/>
              </a:spcBef>
              <a:spcAft>
                <a:spcPct val="0"/>
              </a:spcAft>
            </a:pPr>
            <a:r>
              <a:rPr lang="en-US" sz="2400" dirty="0" smtClean="0">
                <a:latin typeface="Times New Roman" pitchFamily="18" charset="0"/>
                <a:ea typeface="Calibri" pitchFamily="34" charset="0"/>
                <a:cs typeface="Times New Roman" pitchFamily="18" charset="0"/>
              </a:rPr>
              <a:t>  Processor        		: Dual core processor 2.6.0 GHz</a:t>
            </a:r>
            <a:endParaRPr lang="en-US" sz="2400" dirty="0" smtClean="0">
              <a:latin typeface="Times New Roman" pitchFamily="18" charset="0"/>
              <a:cs typeface="Times New Roman" pitchFamily="18" charset="0"/>
            </a:endParaRPr>
          </a:p>
          <a:p>
            <a:pPr marL="0" indent="0" algn="just" eaLnBrk="0" fontAlgn="base" hangingPunct="0">
              <a:lnSpc>
                <a:spcPct val="100000"/>
              </a:lnSpc>
              <a:spcBef>
                <a:spcPct val="0"/>
              </a:spcBef>
              <a:spcAft>
                <a:spcPct val="0"/>
              </a:spcAft>
            </a:pPr>
            <a:r>
              <a:rPr lang="en-US" sz="2400" dirty="0" smtClean="0">
                <a:latin typeface="Times New Roman" pitchFamily="18" charset="0"/>
                <a:ea typeface="Calibri" pitchFamily="34" charset="0"/>
                <a:cs typeface="Times New Roman" pitchFamily="18" charset="0"/>
              </a:rPr>
              <a:t>  RAM  	            	: 1GB</a:t>
            </a:r>
            <a:endParaRPr lang="en-US" sz="2400" dirty="0" smtClean="0">
              <a:latin typeface="Times New Roman" pitchFamily="18" charset="0"/>
              <a:cs typeface="Times New Roman" pitchFamily="18" charset="0"/>
            </a:endParaRPr>
          </a:p>
          <a:p>
            <a:pPr marL="0" indent="0" algn="just" eaLnBrk="0" fontAlgn="base" hangingPunct="0">
              <a:lnSpc>
                <a:spcPct val="100000"/>
              </a:lnSpc>
              <a:spcBef>
                <a:spcPct val="0"/>
              </a:spcBef>
              <a:spcAft>
                <a:spcPct val="0"/>
              </a:spcAft>
            </a:pPr>
            <a:r>
              <a:rPr lang="en-US" sz="2400" dirty="0" smtClean="0">
                <a:latin typeface="Times New Roman" pitchFamily="18" charset="0"/>
                <a:ea typeface="Calibri" pitchFamily="34" charset="0"/>
                <a:cs typeface="Times New Roman" pitchFamily="18" charset="0"/>
              </a:rPr>
              <a:t>  Hard disk        		: 160 GB</a:t>
            </a:r>
            <a:endParaRPr lang="en-US" sz="2400" dirty="0" smtClean="0">
              <a:latin typeface="Times New Roman" pitchFamily="18" charset="0"/>
              <a:cs typeface="Times New Roman" pitchFamily="18" charset="0"/>
            </a:endParaRPr>
          </a:p>
          <a:p>
            <a:pPr marL="0" indent="0" algn="just" eaLnBrk="0" fontAlgn="base" hangingPunct="0">
              <a:lnSpc>
                <a:spcPct val="100000"/>
              </a:lnSpc>
              <a:spcBef>
                <a:spcPct val="0"/>
              </a:spcBef>
              <a:spcAft>
                <a:spcPct val="0"/>
              </a:spcAft>
            </a:pPr>
            <a:r>
              <a:rPr lang="en-US" sz="2400" dirty="0" smtClean="0">
                <a:latin typeface="Times New Roman" pitchFamily="18" charset="0"/>
                <a:ea typeface="Calibri" pitchFamily="34" charset="0"/>
                <a:cs typeface="Times New Roman" pitchFamily="18" charset="0"/>
              </a:rPr>
              <a:t>  Compact Disk 		: 650 MB</a:t>
            </a:r>
            <a:endParaRPr lang="en-US" sz="2400" dirty="0" smtClean="0">
              <a:latin typeface="Times New Roman" pitchFamily="18" charset="0"/>
              <a:cs typeface="Times New Roman" pitchFamily="18" charset="0"/>
            </a:endParaRPr>
          </a:p>
          <a:p>
            <a:pPr marL="0" indent="0" algn="just" eaLnBrk="0" fontAlgn="base" hangingPunct="0">
              <a:lnSpc>
                <a:spcPct val="100000"/>
              </a:lnSpc>
              <a:spcBef>
                <a:spcPct val="0"/>
              </a:spcBef>
              <a:spcAft>
                <a:spcPct val="0"/>
              </a:spcAft>
            </a:pPr>
            <a:r>
              <a:rPr lang="en-US" sz="2400" dirty="0" smtClean="0">
                <a:latin typeface="Times New Roman" pitchFamily="18" charset="0"/>
                <a:ea typeface="Calibri" pitchFamily="34" charset="0"/>
                <a:cs typeface="Times New Roman" pitchFamily="18" charset="0"/>
              </a:rPr>
              <a:t>  Keyboard        		: Standard keyboard</a:t>
            </a:r>
            <a:endParaRPr lang="en-US" sz="2400" dirty="0" smtClean="0">
              <a:latin typeface="Times New Roman" pitchFamily="18" charset="0"/>
              <a:cs typeface="Times New Roman" pitchFamily="18" charset="0"/>
            </a:endParaRPr>
          </a:p>
          <a:p>
            <a:pPr marL="0" indent="0" algn="just" eaLnBrk="0" fontAlgn="base" hangingPunct="0">
              <a:lnSpc>
                <a:spcPct val="100000"/>
              </a:lnSpc>
              <a:spcBef>
                <a:spcPct val="0"/>
              </a:spcBef>
              <a:spcAft>
                <a:spcPct val="0"/>
              </a:spcAft>
            </a:pPr>
            <a:r>
              <a:rPr lang="en-US" sz="2400" dirty="0" smtClean="0">
                <a:latin typeface="Times New Roman" pitchFamily="18" charset="0"/>
                <a:ea typeface="Calibri" pitchFamily="34" charset="0"/>
                <a:cs typeface="Times New Roman" pitchFamily="18" charset="0"/>
              </a:rPr>
              <a:t>  Monitor           		: 15 inch color monitor</a:t>
            </a:r>
          </a:p>
          <a:p>
            <a:pPr marL="0" indent="0" algn="just" eaLnBrk="0" fontAlgn="base" hangingPunct="0">
              <a:lnSpc>
                <a:spcPct val="100000"/>
              </a:lnSpc>
              <a:spcBef>
                <a:spcPct val="0"/>
              </a:spcBef>
              <a:spcAft>
                <a:spcPct val="0"/>
              </a:spcAft>
              <a:buNone/>
            </a:pPr>
            <a:endParaRPr lang="en-US" sz="2400" b="1" dirty="0" smtClean="0">
              <a:latin typeface="Times New Roman" pitchFamily="18" charset="0"/>
              <a:ea typeface="Calibri" pitchFamily="34" charset="0"/>
              <a:cs typeface="Times New Roman" pitchFamily="18" charset="0"/>
            </a:endParaRPr>
          </a:p>
          <a:p>
            <a:pPr marL="0" indent="0" algn="just" eaLnBrk="0" fontAlgn="base" hangingPunct="0">
              <a:lnSpc>
                <a:spcPct val="100000"/>
              </a:lnSpc>
              <a:spcBef>
                <a:spcPct val="0"/>
              </a:spcBef>
              <a:spcAft>
                <a:spcPct val="0"/>
              </a:spcAft>
              <a:buNone/>
            </a:pPr>
            <a:r>
              <a:rPr lang="en-US" sz="2400" b="1" dirty="0" smtClean="0">
                <a:latin typeface="Times New Roman" pitchFamily="18" charset="0"/>
                <a:ea typeface="Calibri" pitchFamily="34" charset="0"/>
                <a:cs typeface="Times New Roman" pitchFamily="18" charset="0"/>
              </a:rPr>
              <a:t>SOFTWARE REQUIREMENTS:</a:t>
            </a:r>
          </a:p>
          <a:p>
            <a:pPr algn="just" eaLnBrk="0" fontAlgn="base" hangingPunct="0">
              <a:lnSpc>
                <a:spcPct val="100000"/>
              </a:lnSpc>
              <a:spcBef>
                <a:spcPct val="0"/>
              </a:spcBef>
              <a:spcAft>
                <a:spcPct val="0"/>
              </a:spcAft>
            </a:pPr>
            <a:r>
              <a:rPr lang="en-US" sz="2400" dirty="0" smtClean="0">
                <a:latin typeface="Times New Roman" pitchFamily="18" charset="0"/>
                <a:cs typeface="Times New Roman" pitchFamily="18" charset="0"/>
              </a:rPr>
              <a:t>Front End 		          	 : PHP</a:t>
            </a:r>
          </a:p>
          <a:p>
            <a:pPr algn="just" eaLnBrk="0" fontAlgn="base" hangingPunct="0">
              <a:lnSpc>
                <a:spcPct val="100000"/>
              </a:lnSpc>
              <a:spcBef>
                <a:spcPct val="0"/>
              </a:spcBef>
              <a:spcAft>
                <a:spcPct val="0"/>
              </a:spcAft>
            </a:pPr>
            <a:r>
              <a:rPr lang="en-US" sz="2400" dirty="0" smtClean="0">
                <a:latin typeface="Times New Roman" pitchFamily="18" charset="0"/>
                <a:cs typeface="Times New Roman" pitchFamily="18" charset="0"/>
              </a:rPr>
              <a:t>Back End			 : </a:t>
            </a:r>
            <a:r>
              <a:rPr lang="en-US" sz="2400" dirty="0" err="1" smtClean="0">
                <a:latin typeface="Times New Roman" pitchFamily="18" charset="0"/>
                <a:cs typeface="Times New Roman" pitchFamily="18" charset="0"/>
              </a:rPr>
              <a:t>MySQL</a:t>
            </a:r>
            <a:endParaRPr lang="en-US" sz="2400" dirty="0" smtClean="0">
              <a:latin typeface="Times New Roman" pitchFamily="18" charset="0"/>
              <a:cs typeface="Times New Roman" pitchFamily="18" charset="0"/>
            </a:endParaRPr>
          </a:p>
          <a:p>
            <a:pPr algn="just" eaLnBrk="0" fontAlgn="base" hangingPunct="0">
              <a:lnSpc>
                <a:spcPct val="100000"/>
              </a:lnSpc>
              <a:spcBef>
                <a:spcPct val="0"/>
              </a:spcBef>
              <a:spcAft>
                <a:spcPct val="0"/>
              </a:spcAft>
            </a:pPr>
            <a:r>
              <a:rPr lang="en-US" sz="2400" dirty="0" smtClean="0">
                <a:latin typeface="Times New Roman" pitchFamily="18" charset="0"/>
                <a:cs typeface="Times New Roman" pitchFamily="18" charset="0"/>
              </a:rPr>
              <a:t>Platform		          	 : Windows 7</a:t>
            </a:r>
          </a:p>
        </p:txBody>
      </p:sp>
    </p:spTree>
    <p:extLst>
      <p:ext uri="{BB962C8B-B14F-4D97-AF65-F5344CB8AC3E}">
        <p14:creationId xmlns:p14="http://schemas.microsoft.com/office/powerpoint/2010/main" val="2207677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TECHNOLOGY USED</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246900"/>
            <a:ext cx="10515600" cy="5250875"/>
          </a:xfrm>
        </p:spPr>
        <p:txBody>
          <a:bodyPr>
            <a:noAutofit/>
          </a:bodyPr>
          <a:lstStyle/>
          <a:p>
            <a:pPr algn="just">
              <a:lnSpc>
                <a:spcPct val="150000"/>
              </a:lnSpc>
            </a:pPr>
            <a:r>
              <a:rPr lang="en-US" sz="2400" b="1" dirty="0" smtClean="0">
                <a:latin typeface="Times New Roman" pitchFamily="18" charset="0"/>
                <a:cs typeface="Times New Roman" pitchFamily="18" charset="0"/>
              </a:rPr>
              <a:t>Database management system </a:t>
            </a:r>
            <a:r>
              <a:rPr lang="en-US" sz="2400" dirty="0" smtClean="0">
                <a:latin typeface="Times New Roman" pitchFamily="18" charset="0"/>
                <a:cs typeface="Times New Roman" pitchFamily="18" charset="0"/>
              </a:rPr>
              <a:t>is one kind of system software products and the core part of database system, which carries on the unified management to the database resources, and is responsible for all request orders the users send out. It can do the scientific organization data, the perfect data storage, the highly effective data capture, convenient data maintenance</a:t>
            </a:r>
          </a:p>
          <a:p>
            <a:pPr algn="just">
              <a:lnSpc>
                <a:spcPct val="150000"/>
              </a:lnSpc>
            </a:pPr>
            <a:r>
              <a:rPr lang="en-US" sz="2400" b="1" dirty="0" smtClean="0">
                <a:latin typeface="Times New Roman" pitchFamily="18" charset="0"/>
                <a:cs typeface="Times New Roman" pitchFamily="18" charset="0"/>
              </a:rPr>
              <a:t>QR code </a:t>
            </a:r>
            <a:r>
              <a:rPr lang="en-US" sz="2400" dirty="0" smtClean="0">
                <a:latin typeface="Times New Roman" pitchFamily="18" charset="0"/>
                <a:cs typeface="Times New Roman" pitchFamily="18" charset="0"/>
              </a:rPr>
              <a:t>or Quick Response Code, is a code that a cell phone (hence the word "quick" in the name) can read easily. A large amount of information is transmitted when the QR Code is scanned using a spacing combination as some kind of Matrix Barcode </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220767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TECHNOLOGY USED</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246900"/>
            <a:ext cx="10515600" cy="5250875"/>
          </a:xfrm>
        </p:spPr>
        <p:txBody>
          <a:bodyPr>
            <a:noAutofit/>
          </a:bodyPr>
          <a:lstStyle/>
          <a:p>
            <a:pPr algn="just">
              <a:lnSpc>
                <a:spcPct val="150000"/>
              </a:lnSpc>
            </a:pPr>
            <a:r>
              <a:rPr lang="en-US" sz="2400" b="1" dirty="0" smtClean="0">
                <a:latin typeface="Times New Roman" pitchFamily="18" charset="0"/>
                <a:cs typeface="Times New Roman" pitchFamily="18" charset="0"/>
              </a:rPr>
              <a:t>QR CODE structure</a:t>
            </a:r>
            <a:endParaRPr lang="en-US" sz="2400" b="1" dirty="0">
              <a:latin typeface="Times New Roman" pitchFamily="18" charset="0"/>
              <a:cs typeface="Times New Roman" pitchFamily="18" charset="0"/>
            </a:endParaRPr>
          </a:p>
        </p:txBody>
      </p:sp>
      <p:pic>
        <p:nvPicPr>
          <p:cNvPr id="1026" name="Picture 2" descr="D:\yoga\2021\Engineering\mahendra\student database management\others\400px-QR_Code_Structure_Example_3.svg.png"/>
          <p:cNvPicPr>
            <a:picLocks noChangeAspect="1" noChangeArrowheads="1"/>
          </p:cNvPicPr>
          <p:nvPr/>
        </p:nvPicPr>
        <p:blipFill>
          <a:blip r:embed="rId2"/>
          <a:srcRect/>
          <a:stretch>
            <a:fillRect/>
          </a:stretch>
        </p:blipFill>
        <p:spPr bwMode="auto">
          <a:xfrm>
            <a:off x="2639275" y="2043545"/>
            <a:ext cx="7529946" cy="4216770"/>
          </a:xfrm>
          <a:prstGeom prst="rect">
            <a:avLst/>
          </a:prstGeom>
          <a:noFill/>
        </p:spPr>
      </p:pic>
    </p:spTree>
    <p:extLst>
      <p:ext uri="{BB962C8B-B14F-4D97-AF65-F5344CB8AC3E}">
        <p14:creationId xmlns:p14="http://schemas.microsoft.com/office/powerpoint/2010/main" val="2207677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96C0-C07A-4CEB-B8EF-32BB5CFADABE}"/>
              </a:ext>
            </a:extLst>
          </p:cNvPr>
          <p:cNvSpPr>
            <a:spLocks noGrp="1"/>
          </p:cNvSpPr>
          <p:nvPr>
            <p:ph type="title"/>
          </p:nvPr>
        </p:nvSpPr>
        <p:spPr>
          <a:xfrm>
            <a:off x="838200" y="281996"/>
            <a:ext cx="10515600" cy="937202"/>
          </a:xfrm>
        </p:spPr>
        <p:txBody>
          <a:bodyPr>
            <a:normAutofit/>
          </a:bodyPr>
          <a:lstStyle/>
          <a:p>
            <a:r>
              <a:rPr lang="en-US" sz="3200" b="1" dirty="0">
                <a:latin typeface="Times New Roman" panose="02020603050405020304" pitchFamily="18" charset="0"/>
                <a:cs typeface="Times New Roman" panose="02020603050405020304" pitchFamily="18" charset="0"/>
              </a:rPr>
              <a:t>SCOPE OF THE PROPOSED SYSTEM:</a:t>
            </a:r>
          </a:p>
        </p:txBody>
      </p:sp>
      <p:sp>
        <p:nvSpPr>
          <p:cNvPr id="3" name="Content Placeholder 2">
            <a:extLst>
              <a:ext uri="{FF2B5EF4-FFF2-40B4-BE49-F238E27FC236}">
                <a16:creationId xmlns:a16="http://schemas.microsoft.com/office/drawing/2014/main" id="{8EA21D6F-35A5-4215-9EAC-A731B562F5DE}"/>
              </a:ext>
            </a:extLst>
          </p:cNvPr>
          <p:cNvSpPr>
            <a:spLocks noGrp="1"/>
          </p:cNvSpPr>
          <p:nvPr>
            <p:ph idx="1"/>
          </p:nvPr>
        </p:nvSpPr>
        <p:spPr>
          <a:xfrm>
            <a:off x="838200" y="1149927"/>
            <a:ext cx="10515600" cy="4514401"/>
          </a:xfrm>
        </p:spPr>
        <p:txBody>
          <a:bodyPr>
            <a:noAutofit/>
          </a:bodyPr>
          <a:lstStyle/>
          <a:p>
            <a:pPr algn="just">
              <a:lnSpc>
                <a:spcPct val="150000"/>
              </a:lnSpc>
            </a:pPr>
            <a:r>
              <a:rPr lang="en-US" sz="2400" dirty="0" smtClean="0">
                <a:latin typeface="Times New Roman" pitchFamily="18" charset="0"/>
                <a:cs typeface="Times New Roman" pitchFamily="18" charset="0"/>
              </a:rPr>
              <a:t>The student database management system automates the process of data handling, thus, saving you a great deal of time. </a:t>
            </a:r>
          </a:p>
          <a:p>
            <a:pPr algn="just">
              <a:lnSpc>
                <a:spcPct val="150000"/>
              </a:lnSpc>
            </a:pPr>
            <a:r>
              <a:rPr lang="en-US" sz="2400" dirty="0" smtClean="0">
                <a:latin typeface="Times New Roman" pitchFamily="18" charset="0"/>
                <a:cs typeface="Times New Roman" pitchFamily="18" charset="0"/>
              </a:rPr>
              <a:t>What’s more, it also minimizes the chances of human error. The best thing about student database software is that it can be accessed from anywhere 24/7. </a:t>
            </a:r>
          </a:p>
          <a:p>
            <a:pPr algn="just">
              <a:lnSpc>
                <a:spcPct val="150000"/>
              </a:lnSpc>
            </a:pPr>
            <a:r>
              <a:rPr lang="en-US" sz="2400" dirty="0" smtClean="0">
                <a:latin typeface="Times New Roman" pitchFamily="18" charset="0"/>
                <a:cs typeface="Times New Roman" pitchFamily="18" charset="0"/>
              </a:rPr>
              <a:t>The software also comes with a lot of impressive features for streamlining college administration.</a:t>
            </a:r>
          </a:p>
          <a:p>
            <a:pPr algn="just">
              <a:lnSpc>
                <a:spcPct val="150000"/>
              </a:lnSpc>
            </a:pPr>
            <a:r>
              <a:rPr lang="en-US" sz="2400" dirty="0" smtClean="0">
                <a:latin typeface="Times New Roman" pitchFamily="18" charset="0"/>
                <a:cs typeface="Times New Roman" pitchFamily="18" charset="0"/>
              </a:rPr>
              <a:t>It keeps the digital track of student data, thus reducing paperwork. Other than personal records, a lot of documents such as admission details, student records, financial aid paperwork, etc. are created and filed by colleges on a regular basis. </a:t>
            </a:r>
          </a:p>
        </p:txBody>
      </p:sp>
    </p:spTree>
    <p:extLst>
      <p:ext uri="{BB962C8B-B14F-4D97-AF65-F5344CB8AC3E}">
        <p14:creationId xmlns:p14="http://schemas.microsoft.com/office/powerpoint/2010/main" val="131295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C487-7FF6-4F1C-9027-14A2EA79DA5B}"/>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SYSTEM ARCHITTECTURE:</a:t>
            </a:r>
          </a:p>
        </p:txBody>
      </p:sp>
      <p:sp>
        <p:nvSpPr>
          <p:cNvPr id="38937" name="Rectangle 2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38913" name="Group 1"/>
          <p:cNvGrpSpPr>
            <a:grpSpLocks noChangeAspect="1"/>
          </p:cNvGrpSpPr>
          <p:nvPr/>
        </p:nvGrpSpPr>
        <p:grpSpPr bwMode="auto">
          <a:xfrm>
            <a:off x="2854036" y="1576214"/>
            <a:ext cx="6802582" cy="4853018"/>
            <a:chOff x="1440" y="1738"/>
            <a:chExt cx="9360" cy="6677"/>
          </a:xfrm>
        </p:grpSpPr>
        <p:sp>
          <p:nvSpPr>
            <p:cNvPr id="38936" name="AutoShape 24"/>
            <p:cNvSpPr>
              <a:spLocks noChangeAspect="1" noChangeArrowheads="1" noTextEdit="1"/>
            </p:cNvSpPr>
            <p:nvPr/>
          </p:nvSpPr>
          <p:spPr bwMode="auto">
            <a:xfrm>
              <a:off x="1440" y="1738"/>
              <a:ext cx="9360" cy="6677"/>
            </a:xfrm>
            <a:prstGeom prst="rect">
              <a:avLst/>
            </a:prstGeom>
            <a:noFill/>
          </p:spPr>
          <p:txBody>
            <a:bodyPr vert="horz" wrap="square" lIns="91440" tIns="45720" rIns="91440" bIns="45720" numCol="1" anchor="t" anchorCtr="0" compatLnSpc="1">
              <a:prstTxWarp prst="textNoShape">
                <a:avLst/>
              </a:prstTxWarp>
            </a:bodyPr>
            <a:lstStyle/>
            <a:p>
              <a:endParaRPr lang="en-US" sz="1100" dirty="0">
                <a:latin typeface="Times New Roman" pitchFamily="18" charset="0"/>
                <a:cs typeface="Times New Roman" pitchFamily="18" charset="0"/>
              </a:endParaRPr>
            </a:p>
          </p:txBody>
        </p:sp>
        <p:sp>
          <p:nvSpPr>
            <p:cNvPr id="38935" name="Rectangle 23"/>
            <p:cNvSpPr>
              <a:spLocks noChangeArrowheads="1"/>
            </p:cNvSpPr>
            <p:nvPr/>
          </p:nvSpPr>
          <p:spPr bwMode="auto">
            <a:xfrm>
              <a:off x="5515" y="1936"/>
              <a:ext cx="1701" cy="268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Q</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R</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C</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O</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D</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   E </a:t>
              </a:r>
              <a:r>
                <a:rPr kumimoji="0" lang="en-US" sz="16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Generate</a:t>
              </a:r>
              <a:endParaRPr kumimoji="0" lang="en-US" sz="1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8934" name="Picture 22"/>
            <p:cNvPicPr>
              <a:picLocks noChangeAspect="1" noChangeArrowheads="1"/>
            </p:cNvPicPr>
            <p:nvPr/>
          </p:nvPicPr>
          <p:blipFill>
            <a:blip r:embed="rId2"/>
            <a:srcRect/>
            <a:stretch>
              <a:fillRect/>
            </a:stretch>
          </p:blipFill>
          <p:spPr bwMode="auto">
            <a:xfrm>
              <a:off x="2087" y="6511"/>
              <a:ext cx="1275" cy="1274"/>
            </a:xfrm>
            <a:prstGeom prst="rect">
              <a:avLst/>
            </a:prstGeom>
            <a:noFill/>
          </p:spPr>
        </p:pic>
        <p:pic>
          <p:nvPicPr>
            <p:cNvPr id="38933" name="Picture 21"/>
            <p:cNvPicPr>
              <a:picLocks noChangeAspect="1" noChangeArrowheads="1"/>
            </p:cNvPicPr>
            <p:nvPr/>
          </p:nvPicPr>
          <p:blipFill>
            <a:blip r:embed="rId3">
              <a:lum contrast="20000"/>
            </a:blip>
            <a:srcRect l="16048" r="13593"/>
            <a:stretch>
              <a:fillRect/>
            </a:stretch>
          </p:blipFill>
          <p:spPr bwMode="auto">
            <a:xfrm>
              <a:off x="1924" y="2669"/>
              <a:ext cx="1395" cy="1287"/>
            </a:xfrm>
            <a:prstGeom prst="rect">
              <a:avLst/>
            </a:prstGeom>
            <a:noFill/>
          </p:spPr>
        </p:pic>
        <p:sp>
          <p:nvSpPr>
            <p:cNvPr id="38932" name="AutoShape 20"/>
            <p:cNvSpPr>
              <a:spLocks noChangeArrowheads="1"/>
            </p:cNvSpPr>
            <p:nvPr/>
          </p:nvSpPr>
          <p:spPr bwMode="auto">
            <a:xfrm>
              <a:off x="8947" y="4239"/>
              <a:ext cx="1347" cy="897"/>
            </a:xfrm>
            <a:prstGeom prst="can">
              <a:avLst>
                <a:gd name="adj" fmla="val 25000"/>
              </a:avLst>
            </a:prstGeom>
            <a:gradFill rotWithShape="0">
              <a:gsLst>
                <a:gs pos="0">
                  <a:srgbClr val="9CC2E5"/>
                </a:gs>
                <a:gs pos="50000">
                  <a:srgbClr val="DEEAF6"/>
                </a:gs>
                <a:gs pos="100000">
                  <a:srgbClr val="9CC2E5"/>
                </a:gs>
              </a:gsLst>
              <a:lin ang="18900000" scaled="1"/>
            </a:gradFill>
            <a:ln w="12700">
              <a:solidFill>
                <a:srgbClr val="9CC2E5"/>
              </a:solidFill>
              <a:round/>
              <a:headEnd/>
              <a:tailEnd/>
            </a:ln>
            <a:effectLst>
              <a:outerShdw dist="28398" dir="3806097" algn="ctr" rotWithShape="0">
                <a:srgbClr val="1F4D78">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Database</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31" name="AutoShape 19"/>
            <p:cNvSpPr>
              <a:spLocks noChangeShapeType="1"/>
            </p:cNvSpPr>
            <p:nvPr/>
          </p:nvSpPr>
          <p:spPr bwMode="auto">
            <a:xfrm>
              <a:off x="3319" y="3313"/>
              <a:ext cx="2196" cy="6"/>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30" name="Rectangle 18"/>
            <p:cNvSpPr>
              <a:spLocks noChangeArrowheads="1"/>
            </p:cNvSpPr>
            <p:nvPr/>
          </p:nvSpPr>
          <p:spPr bwMode="auto">
            <a:xfrm>
              <a:off x="3764" y="2488"/>
              <a:ext cx="1233" cy="5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 collection</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29" name="Rectangle 17"/>
            <p:cNvSpPr>
              <a:spLocks noChangeArrowheads="1"/>
            </p:cNvSpPr>
            <p:nvPr/>
          </p:nvSpPr>
          <p:spPr bwMode="auto">
            <a:xfrm>
              <a:off x="1990" y="3855"/>
              <a:ext cx="1233" cy="38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data</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pic>
          <p:nvPicPr>
            <p:cNvPr id="38928" name="Picture 16"/>
            <p:cNvPicPr>
              <a:picLocks noChangeAspect="1" noChangeArrowheads="1"/>
            </p:cNvPicPr>
            <p:nvPr/>
          </p:nvPicPr>
          <p:blipFill>
            <a:blip r:embed="rId4"/>
            <a:srcRect/>
            <a:stretch>
              <a:fillRect/>
            </a:stretch>
          </p:blipFill>
          <p:spPr bwMode="auto">
            <a:xfrm>
              <a:off x="6177" y="2735"/>
              <a:ext cx="883" cy="883"/>
            </a:xfrm>
            <a:prstGeom prst="rect">
              <a:avLst/>
            </a:prstGeom>
            <a:noFill/>
          </p:spPr>
        </p:pic>
        <p:sp>
          <p:nvSpPr>
            <p:cNvPr id="38927" name="AutoShape 15"/>
            <p:cNvSpPr>
              <a:spLocks noChangeShapeType="1"/>
            </p:cNvSpPr>
            <p:nvPr/>
          </p:nvSpPr>
          <p:spPr bwMode="auto">
            <a:xfrm>
              <a:off x="7216" y="3319"/>
              <a:ext cx="2405" cy="1144"/>
            </a:xfrm>
            <a:prstGeom prst="bentConnector2">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26" name="Rectangle 14"/>
            <p:cNvSpPr>
              <a:spLocks noChangeArrowheads="1"/>
            </p:cNvSpPr>
            <p:nvPr/>
          </p:nvSpPr>
          <p:spPr bwMode="auto">
            <a:xfrm>
              <a:off x="8006" y="2488"/>
              <a:ext cx="1233" cy="5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Store data</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pic>
          <p:nvPicPr>
            <p:cNvPr id="38925" name="Picture 13"/>
            <p:cNvPicPr>
              <a:picLocks noChangeAspect="1" noChangeArrowheads="1"/>
            </p:cNvPicPr>
            <p:nvPr/>
          </p:nvPicPr>
          <p:blipFill>
            <a:blip r:embed="rId5"/>
            <a:srcRect/>
            <a:stretch>
              <a:fillRect/>
            </a:stretch>
          </p:blipFill>
          <p:spPr bwMode="auto">
            <a:xfrm>
              <a:off x="5321" y="6587"/>
              <a:ext cx="1123" cy="1123"/>
            </a:xfrm>
            <a:prstGeom prst="rect">
              <a:avLst/>
            </a:prstGeom>
            <a:noFill/>
          </p:spPr>
        </p:pic>
        <p:sp>
          <p:nvSpPr>
            <p:cNvPr id="38924" name="AutoShape 12"/>
            <p:cNvSpPr>
              <a:spLocks noChangeShapeType="1"/>
            </p:cNvSpPr>
            <p:nvPr/>
          </p:nvSpPr>
          <p:spPr bwMode="auto">
            <a:xfrm>
              <a:off x="3362" y="7148"/>
              <a:ext cx="1959" cy="1"/>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23" name="Rectangle 11"/>
            <p:cNvSpPr>
              <a:spLocks noChangeArrowheads="1"/>
            </p:cNvSpPr>
            <p:nvPr/>
          </p:nvSpPr>
          <p:spPr bwMode="auto">
            <a:xfrm>
              <a:off x="3746" y="6321"/>
              <a:ext cx="1233" cy="5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QR code read</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22" name="Rectangle 10"/>
            <p:cNvSpPr>
              <a:spLocks noChangeArrowheads="1"/>
            </p:cNvSpPr>
            <p:nvPr/>
          </p:nvSpPr>
          <p:spPr bwMode="auto">
            <a:xfrm>
              <a:off x="7947" y="6007"/>
              <a:ext cx="1233" cy="5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attendance</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21" name="Rectangle 9"/>
            <p:cNvSpPr>
              <a:spLocks noChangeArrowheads="1"/>
            </p:cNvSpPr>
            <p:nvPr/>
          </p:nvSpPr>
          <p:spPr bwMode="auto">
            <a:xfrm>
              <a:off x="7947" y="7424"/>
              <a:ext cx="1233" cy="5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other data</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20" name="AutoShape 8"/>
            <p:cNvSpPr>
              <a:spLocks noChangeShapeType="1"/>
            </p:cNvSpPr>
            <p:nvPr/>
          </p:nvSpPr>
          <p:spPr bwMode="auto">
            <a:xfrm flipV="1">
              <a:off x="6444" y="6297"/>
              <a:ext cx="1503" cy="852"/>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19" name="AutoShape 7"/>
            <p:cNvSpPr>
              <a:spLocks noChangeShapeType="1"/>
            </p:cNvSpPr>
            <p:nvPr/>
          </p:nvSpPr>
          <p:spPr bwMode="auto">
            <a:xfrm>
              <a:off x="6444" y="7149"/>
              <a:ext cx="1503" cy="56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18" name="Rectangle 6"/>
            <p:cNvSpPr>
              <a:spLocks noChangeArrowheads="1"/>
            </p:cNvSpPr>
            <p:nvPr/>
          </p:nvSpPr>
          <p:spPr bwMode="auto">
            <a:xfrm>
              <a:off x="6647" y="6007"/>
              <a:ext cx="1030" cy="41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Inject </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17" name="Rectangle 5"/>
            <p:cNvSpPr>
              <a:spLocks noChangeArrowheads="1"/>
            </p:cNvSpPr>
            <p:nvPr/>
          </p:nvSpPr>
          <p:spPr bwMode="auto">
            <a:xfrm>
              <a:off x="6647" y="7714"/>
              <a:ext cx="1030" cy="41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Extract </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8916" name="AutoShape 4"/>
            <p:cNvSpPr>
              <a:spLocks noChangeShapeType="1"/>
            </p:cNvSpPr>
            <p:nvPr/>
          </p:nvSpPr>
          <p:spPr bwMode="auto">
            <a:xfrm rot="5400000">
              <a:off x="8112" y="6204"/>
              <a:ext cx="2578" cy="441"/>
            </a:xfrm>
            <a:prstGeom prst="bentConnector2">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15" name="AutoShape 3"/>
            <p:cNvSpPr>
              <a:spLocks noChangeShapeType="1"/>
            </p:cNvSpPr>
            <p:nvPr/>
          </p:nvSpPr>
          <p:spPr bwMode="auto">
            <a:xfrm rot="16200000">
              <a:off x="8096" y="5156"/>
              <a:ext cx="1319" cy="383"/>
            </a:xfrm>
            <a:prstGeom prst="bentConnector2">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sz="1100">
                <a:latin typeface="Times New Roman" pitchFamily="18" charset="0"/>
                <a:cs typeface="Times New Roman" pitchFamily="18" charset="0"/>
              </a:endParaRPr>
            </a:p>
          </p:txBody>
        </p:sp>
        <p:sp>
          <p:nvSpPr>
            <p:cNvPr id="38914" name="Rectangle 2"/>
            <p:cNvSpPr>
              <a:spLocks noChangeArrowheads="1"/>
            </p:cNvSpPr>
            <p:nvPr/>
          </p:nvSpPr>
          <p:spPr bwMode="auto">
            <a:xfrm>
              <a:off x="7216" y="4977"/>
              <a:ext cx="1233" cy="38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Store data </a:t>
              </a:r>
              <a:endParaRPr kumimoji="0" lang="en-US" sz="1100" b="0" i="0" u="none" strike="noStrike" cap="none" normalizeH="0" baseline="0" smtClean="0">
                <a:ln>
                  <a:noFill/>
                </a:ln>
                <a:solidFill>
                  <a:schemeClr val="tx1"/>
                </a:solidFill>
                <a:effectLst/>
                <a:latin typeface="Times New Roman" pitchFamily="18" charset="0"/>
                <a:cs typeface="Times New Roman" pitchFamily="18" charset="0"/>
              </a:endParaRPr>
            </a:p>
          </p:txBody>
        </p:sp>
      </p:grpSp>
    </p:spTree>
    <p:extLst>
      <p:ext uri="{BB962C8B-B14F-4D97-AF65-F5344CB8AC3E}">
        <p14:creationId xmlns:p14="http://schemas.microsoft.com/office/powerpoint/2010/main" val="199038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C487-7FF6-4F1C-9027-14A2EA79DA5B}"/>
              </a:ext>
            </a:extLst>
          </p:cNvPr>
          <p:cNvSpPr>
            <a:spLocks noGrp="1"/>
          </p:cNvSpPr>
          <p:nvPr>
            <p:ph type="title"/>
          </p:nvPr>
        </p:nvSpPr>
        <p:spPr>
          <a:xfrm>
            <a:off x="838200" y="365125"/>
            <a:ext cx="10515600" cy="854075"/>
          </a:xfrm>
        </p:spPr>
        <p:txBody>
          <a:bodyPr>
            <a:normAutofit/>
          </a:bodyPr>
          <a:lstStyle/>
          <a:p>
            <a:r>
              <a:rPr lang="en-US" sz="3200" b="1" dirty="0">
                <a:latin typeface="Times New Roman" panose="02020603050405020304" pitchFamily="18" charset="0"/>
                <a:cs typeface="Times New Roman" panose="02020603050405020304" pitchFamily="18" charset="0"/>
              </a:rPr>
              <a:t>SYSTEM </a:t>
            </a:r>
            <a:r>
              <a:rPr lang="en-US" sz="3200" b="1" dirty="0" smtClean="0">
                <a:latin typeface="Times New Roman" panose="02020603050405020304" pitchFamily="18" charset="0"/>
                <a:cs typeface="Times New Roman" panose="02020603050405020304" pitchFamily="18" charset="0"/>
              </a:rPr>
              <a:t>FLOW DIAGRAM</a:t>
            </a:r>
            <a:endParaRPr lang="en-US" sz="3200" b="1" dirty="0">
              <a:latin typeface="Times New Roman" panose="02020603050405020304" pitchFamily="18" charset="0"/>
              <a:cs typeface="Times New Roman" panose="02020603050405020304" pitchFamily="18" charset="0"/>
            </a:endParaRPr>
          </a:p>
        </p:txBody>
      </p:sp>
      <p:sp>
        <p:nvSpPr>
          <p:cNvPr id="38937" name="Rectangle 2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8387" name="Rectangle 1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58369" name="Group 1"/>
          <p:cNvGrpSpPr>
            <a:grpSpLocks noChangeAspect="1"/>
          </p:cNvGrpSpPr>
          <p:nvPr/>
        </p:nvGrpSpPr>
        <p:grpSpPr bwMode="auto">
          <a:xfrm>
            <a:off x="3172691" y="1163785"/>
            <a:ext cx="5140036" cy="5381625"/>
            <a:chOff x="4152" y="8595"/>
            <a:chExt cx="4133" cy="8475"/>
          </a:xfrm>
        </p:grpSpPr>
        <p:sp>
          <p:nvSpPr>
            <p:cNvPr id="58386" name="AutoShape 18"/>
            <p:cNvSpPr>
              <a:spLocks noChangeAspect="1" noChangeArrowheads="1" noTextEdit="1"/>
            </p:cNvSpPr>
            <p:nvPr/>
          </p:nvSpPr>
          <p:spPr bwMode="auto">
            <a:xfrm>
              <a:off x="4152" y="8595"/>
              <a:ext cx="4133" cy="847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8385" name="AutoShape 17"/>
            <p:cNvSpPr>
              <a:spLocks noChangeArrowheads="1"/>
            </p:cNvSpPr>
            <p:nvPr/>
          </p:nvSpPr>
          <p:spPr bwMode="auto">
            <a:xfrm>
              <a:off x="5456" y="9120"/>
              <a:ext cx="1482" cy="450"/>
            </a:xfrm>
            <a:prstGeom prst="roundRect">
              <a:avLst>
                <a:gd name="adj" fmla="val 16667"/>
              </a:avLst>
            </a:prstGeom>
            <a:gradFill rotWithShape="0">
              <a:gsLst>
                <a:gs pos="0">
                  <a:srgbClr val="FFFFFF"/>
                </a:gs>
                <a:gs pos="100000">
                  <a:srgbClr val="B4C6E7"/>
                </a:gs>
              </a:gsLst>
              <a:lin ang="5400000" scaled="1"/>
            </a:gradFill>
            <a:ln w="12700">
              <a:solidFill>
                <a:srgbClr val="8EAADB"/>
              </a:solidFill>
              <a:round/>
              <a:headEnd/>
              <a:tailEnd/>
            </a:ln>
            <a:effectLst>
              <a:outerShdw dist="28398" dir="3806097" algn="ctr" rotWithShape="0">
                <a:srgbClr val="1F376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Start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84" name="AutoShape 16"/>
            <p:cNvSpPr>
              <a:spLocks noChangeArrowheads="1"/>
            </p:cNvSpPr>
            <p:nvPr/>
          </p:nvSpPr>
          <p:spPr bwMode="auto">
            <a:xfrm>
              <a:off x="5396" y="9915"/>
              <a:ext cx="1610" cy="735"/>
            </a:xfrm>
            <a:prstGeom prst="diamond">
              <a:avLst/>
            </a:prstGeom>
            <a:gradFill rotWithShape="0">
              <a:gsLst>
                <a:gs pos="0">
                  <a:srgbClr val="FFFFFF"/>
                </a:gs>
                <a:gs pos="100000">
                  <a:srgbClr val="C5E0B3"/>
                </a:gs>
              </a:gsLst>
              <a:lin ang="5400000" scaled="1"/>
            </a:gradFill>
            <a:ln w="12700">
              <a:solidFill>
                <a:srgbClr val="A8D08D"/>
              </a:solidFill>
              <a:miter lim="800000"/>
              <a:headEnd/>
              <a:tailEnd/>
            </a:ln>
            <a:effectLst>
              <a:outerShdw dist="28398" dir="3806097" algn="ctr" rotWithShape="0">
                <a:srgbClr val="3756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Login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83" name="Rectangle 15"/>
            <p:cNvSpPr>
              <a:spLocks noChangeArrowheads="1"/>
            </p:cNvSpPr>
            <p:nvPr/>
          </p:nvSpPr>
          <p:spPr bwMode="auto">
            <a:xfrm>
              <a:off x="5431" y="11220"/>
              <a:ext cx="1545" cy="705"/>
            </a:xfrm>
            <a:prstGeom prst="rect">
              <a:avLst/>
            </a:prstGeom>
            <a:gradFill rotWithShape="0">
              <a:gsLst>
                <a:gs pos="0">
                  <a:srgbClr val="FFFFFF"/>
                </a:gs>
                <a:gs pos="100000">
                  <a:srgbClr val="FFE599"/>
                </a:gs>
              </a:gsLst>
              <a:lin ang="5400000" scaled="1"/>
            </a:gradFill>
            <a:ln w="12700">
              <a:solidFill>
                <a:srgbClr val="FFD966"/>
              </a:solidFill>
              <a:miter lim="800000"/>
              <a:headEnd/>
              <a:tailEnd/>
            </a:ln>
            <a:effectLst>
              <a:outerShdw dist="28398" dir="3806097" algn="ctr" rotWithShape="0">
                <a:srgbClr val="7F5F0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Student data collection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82" name="Rectangle 14"/>
            <p:cNvSpPr>
              <a:spLocks noChangeArrowheads="1"/>
            </p:cNvSpPr>
            <p:nvPr/>
          </p:nvSpPr>
          <p:spPr bwMode="auto">
            <a:xfrm>
              <a:off x="5431" y="12375"/>
              <a:ext cx="1545" cy="705"/>
            </a:xfrm>
            <a:prstGeom prst="rect">
              <a:avLst/>
            </a:prstGeom>
            <a:gradFill rotWithShape="0">
              <a:gsLst>
                <a:gs pos="0">
                  <a:srgbClr val="FFFFFF"/>
                </a:gs>
                <a:gs pos="100000">
                  <a:srgbClr val="FFE599"/>
                </a:gs>
              </a:gsLst>
              <a:lin ang="5400000" scaled="1"/>
            </a:gradFill>
            <a:ln w="12700">
              <a:solidFill>
                <a:srgbClr val="FFD966"/>
              </a:solidFill>
              <a:miter lim="800000"/>
              <a:headEnd/>
              <a:tailEnd/>
            </a:ln>
            <a:effectLst>
              <a:outerShdw dist="28398" dir="3806097" algn="ctr" rotWithShape="0">
                <a:srgbClr val="7F5F0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QR code generation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81" name="Rectangle 13"/>
            <p:cNvSpPr>
              <a:spLocks noChangeArrowheads="1"/>
            </p:cNvSpPr>
            <p:nvPr/>
          </p:nvSpPr>
          <p:spPr bwMode="auto">
            <a:xfrm>
              <a:off x="5431" y="13515"/>
              <a:ext cx="1545" cy="705"/>
            </a:xfrm>
            <a:prstGeom prst="rect">
              <a:avLst/>
            </a:prstGeom>
            <a:gradFill rotWithShape="0">
              <a:gsLst>
                <a:gs pos="0">
                  <a:srgbClr val="FFFFFF"/>
                </a:gs>
                <a:gs pos="100000">
                  <a:srgbClr val="FFE599"/>
                </a:gs>
              </a:gsLst>
              <a:lin ang="5400000" scaled="1"/>
            </a:gradFill>
            <a:ln w="12700">
              <a:solidFill>
                <a:srgbClr val="FFD966"/>
              </a:solidFill>
              <a:miter lim="800000"/>
              <a:headEnd/>
              <a:tailEnd/>
            </a:ln>
            <a:effectLst>
              <a:outerShdw dist="28398" dir="3806097" algn="ctr" rotWithShape="0">
                <a:srgbClr val="7F5F0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Attendance register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80" name="Rectangle 12"/>
            <p:cNvSpPr>
              <a:spLocks noChangeArrowheads="1"/>
            </p:cNvSpPr>
            <p:nvPr/>
          </p:nvSpPr>
          <p:spPr bwMode="auto">
            <a:xfrm>
              <a:off x="5431" y="14670"/>
              <a:ext cx="1545" cy="705"/>
            </a:xfrm>
            <a:prstGeom prst="rect">
              <a:avLst/>
            </a:prstGeom>
            <a:gradFill rotWithShape="0">
              <a:gsLst>
                <a:gs pos="0">
                  <a:srgbClr val="FFFFFF"/>
                </a:gs>
                <a:gs pos="100000">
                  <a:srgbClr val="FFE599"/>
                </a:gs>
              </a:gsLst>
              <a:lin ang="5400000" scaled="1"/>
            </a:gradFill>
            <a:ln w="12700">
              <a:solidFill>
                <a:srgbClr val="FFD966"/>
              </a:solidFill>
              <a:miter lim="800000"/>
              <a:headEnd/>
              <a:tailEnd/>
            </a:ln>
            <a:effectLst>
              <a:outerShdw dist="28398" dir="3806097" algn="ctr" rotWithShape="0">
                <a:srgbClr val="7F5F0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Report generate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79" name="AutoShape 11"/>
            <p:cNvSpPr>
              <a:spLocks noChangeArrowheads="1"/>
            </p:cNvSpPr>
            <p:nvPr/>
          </p:nvSpPr>
          <p:spPr bwMode="auto">
            <a:xfrm>
              <a:off x="5449" y="15975"/>
              <a:ext cx="1482" cy="450"/>
            </a:xfrm>
            <a:prstGeom prst="roundRect">
              <a:avLst>
                <a:gd name="adj" fmla="val 16667"/>
              </a:avLst>
            </a:prstGeom>
            <a:gradFill rotWithShape="0">
              <a:gsLst>
                <a:gs pos="0">
                  <a:srgbClr val="FFFFFF"/>
                </a:gs>
                <a:gs pos="100000">
                  <a:srgbClr val="B4C6E7"/>
                </a:gs>
              </a:gsLst>
              <a:lin ang="5400000" scaled="1"/>
            </a:gradFill>
            <a:ln w="12700">
              <a:solidFill>
                <a:srgbClr val="8EAADB"/>
              </a:solidFill>
              <a:round/>
              <a:headEnd/>
              <a:tailEnd/>
            </a:ln>
            <a:effectLst>
              <a:outerShdw dist="28398" dir="3806097" algn="ctr" rotWithShape="0">
                <a:srgbClr val="1F376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End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78" name="AutoShape 10"/>
            <p:cNvSpPr>
              <a:spLocks noChangeShapeType="1"/>
            </p:cNvSpPr>
            <p:nvPr/>
          </p:nvSpPr>
          <p:spPr bwMode="auto">
            <a:xfrm flipH="1">
              <a:off x="6190" y="15375"/>
              <a:ext cx="14" cy="60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7" name="AutoShape 9"/>
            <p:cNvSpPr>
              <a:spLocks noChangeShapeType="1"/>
            </p:cNvSpPr>
            <p:nvPr/>
          </p:nvSpPr>
          <p:spPr bwMode="auto">
            <a:xfrm>
              <a:off x="6204" y="14220"/>
              <a:ext cx="1" cy="45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6" name="AutoShape 8"/>
            <p:cNvSpPr>
              <a:spLocks noChangeShapeType="1"/>
            </p:cNvSpPr>
            <p:nvPr/>
          </p:nvSpPr>
          <p:spPr bwMode="auto">
            <a:xfrm>
              <a:off x="6204" y="13080"/>
              <a:ext cx="1" cy="43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5" name="AutoShape 7"/>
            <p:cNvSpPr>
              <a:spLocks noChangeShapeType="1"/>
            </p:cNvSpPr>
            <p:nvPr/>
          </p:nvSpPr>
          <p:spPr bwMode="auto">
            <a:xfrm>
              <a:off x="6204" y="11925"/>
              <a:ext cx="1" cy="45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4" name="AutoShape 6"/>
            <p:cNvSpPr>
              <a:spLocks noChangeShapeType="1"/>
            </p:cNvSpPr>
            <p:nvPr/>
          </p:nvSpPr>
          <p:spPr bwMode="auto">
            <a:xfrm>
              <a:off x="6201" y="10650"/>
              <a:ext cx="3" cy="57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3" name="AutoShape 5"/>
            <p:cNvSpPr>
              <a:spLocks noChangeShapeType="1"/>
            </p:cNvSpPr>
            <p:nvPr/>
          </p:nvSpPr>
          <p:spPr bwMode="auto">
            <a:xfrm>
              <a:off x="6197" y="9570"/>
              <a:ext cx="4" cy="34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2" name="AutoShape 4"/>
            <p:cNvSpPr>
              <a:spLocks noChangeShapeType="1"/>
            </p:cNvSpPr>
            <p:nvPr/>
          </p:nvSpPr>
          <p:spPr bwMode="auto">
            <a:xfrm flipV="1">
              <a:off x="6190" y="10283"/>
              <a:ext cx="816" cy="517"/>
            </a:xfrm>
            <a:prstGeom prst="bentConnector3">
              <a:avLst>
                <a:gd name="adj1" fmla="val 144116"/>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a:p>
          </p:txBody>
        </p:sp>
        <p:sp>
          <p:nvSpPr>
            <p:cNvPr id="58371" name="Rectangle 3"/>
            <p:cNvSpPr>
              <a:spLocks noChangeArrowheads="1"/>
            </p:cNvSpPr>
            <p:nvPr/>
          </p:nvSpPr>
          <p:spPr bwMode="auto">
            <a:xfrm>
              <a:off x="5265" y="10650"/>
              <a:ext cx="585" cy="39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Yes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8370" name="Rectangle 2"/>
            <p:cNvSpPr>
              <a:spLocks noChangeArrowheads="1"/>
            </p:cNvSpPr>
            <p:nvPr/>
          </p:nvSpPr>
          <p:spPr bwMode="auto">
            <a:xfrm>
              <a:off x="7500" y="10410"/>
              <a:ext cx="585" cy="39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000000"/>
                  </a:solidFill>
                  <a:effectLst/>
                  <a:latin typeface="Arial" pitchFamily="34" charset="0"/>
                  <a:ea typeface="Calibri" pitchFamily="34" charset="0"/>
                  <a:cs typeface="Times New Roman" pitchFamily="18" charset="0"/>
                </a:rPr>
                <a:t>No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990386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CD2A-9437-41A7-926F-35084C38CF6B}"/>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DFD LEVEL :0</a:t>
            </a:r>
          </a:p>
        </p:txBody>
      </p:sp>
      <p:sp>
        <p:nvSpPr>
          <p:cNvPr id="3" name="Content Placeholder 2">
            <a:extLst>
              <a:ext uri="{FF2B5EF4-FFF2-40B4-BE49-F238E27FC236}">
                <a16:creationId xmlns:a16="http://schemas.microsoft.com/office/drawing/2014/main" id="{B706D10C-8CAA-4E79-AE97-7B0681E5AE1B}"/>
              </a:ext>
            </a:extLst>
          </p:cNvPr>
          <p:cNvSpPr>
            <a:spLocks noGrp="1"/>
          </p:cNvSpPr>
          <p:nvPr>
            <p:ph idx="1"/>
          </p:nvPr>
        </p:nvSpPr>
        <p:spPr/>
        <p:txBody>
          <a:bodyPr>
            <a:normAutofit/>
          </a:bodyPr>
          <a:lstStyle/>
          <a:p>
            <a:pPr algn="just">
              <a:lnSpc>
                <a:spcPct val="150000"/>
              </a:lnSpc>
            </a:pPr>
            <a:r>
              <a:rPr lang="en-US" sz="2400" dirty="0" smtClean="0">
                <a:latin typeface="Times New Roman" pitchFamily="18" charset="0"/>
                <a:cs typeface="Times New Roman" pitchFamily="18" charset="0"/>
              </a:rPr>
              <a:t>DFD Level 0 is also called a Context Diagram. It’s a basic overview of the whole student database management system or process being analyzed or modeled. </a:t>
            </a:r>
          </a:p>
          <a:p>
            <a:pPr algn="just">
              <a:lnSpc>
                <a:spcPct val="150000"/>
              </a:lnSpc>
            </a:pPr>
            <a:r>
              <a:rPr lang="en-US" sz="2400" dirty="0" smtClean="0">
                <a:latin typeface="Times New Roman" pitchFamily="18" charset="0"/>
                <a:cs typeface="Times New Roman" pitchFamily="18" charset="0"/>
              </a:rPr>
              <a:t>It’s designed to be an at-a-glance view, showing the system as a single high-level process, with its relationship to external entities. </a:t>
            </a:r>
          </a:p>
          <a:p>
            <a:pPr algn="just">
              <a:lnSpc>
                <a:spcPct val="150000"/>
              </a:lnSpc>
            </a:pPr>
            <a:r>
              <a:rPr lang="en-US" sz="2400" dirty="0" smtClean="0">
                <a:latin typeface="Times New Roman" pitchFamily="18" charset="0"/>
                <a:cs typeface="Times New Roman" pitchFamily="18" charset="0"/>
              </a:rPr>
              <a:t>It should be easily understood by a wide audience, including stakeholders, business analysts, data analysts and developers.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293413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9" name="Rectangle 1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36865" name="Group 1"/>
          <p:cNvGrpSpPr>
            <a:grpSpLocks noChangeAspect="1"/>
          </p:cNvGrpSpPr>
          <p:nvPr/>
        </p:nvGrpSpPr>
        <p:grpSpPr bwMode="auto">
          <a:xfrm>
            <a:off x="1219199" y="1066800"/>
            <a:ext cx="9437378" cy="4405746"/>
            <a:chOff x="1440" y="1440"/>
            <a:chExt cx="9612" cy="4488"/>
          </a:xfrm>
        </p:grpSpPr>
        <p:sp>
          <p:nvSpPr>
            <p:cNvPr id="36878" name="AutoShape 14"/>
            <p:cNvSpPr>
              <a:spLocks noChangeAspect="1" noChangeArrowheads="1" noTextEdit="1"/>
            </p:cNvSpPr>
            <p:nvPr/>
          </p:nvSpPr>
          <p:spPr bwMode="auto">
            <a:xfrm>
              <a:off x="1440" y="1440"/>
              <a:ext cx="9612" cy="4488"/>
            </a:xfrm>
            <a:prstGeom prst="rect">
              <a:avLst/>
            </a:prstGeom>
            <a:noFill/>
          </p:spPr>
          <p:txBody>
            <a:bodyPr vert="horz" wrap="square" lIns="91440" tIns="45720" rIns="91440" bIns="45720" numCol="1" anchor="t" anchorCtr="0" compatLnSpc="1">
              <a:prstTxWarp prst="textNoShape">
                <a:avLst/>
              </a:prstTxWarp>
            </a:bodyPr>
            <a:lstStyle/>
            <a:p>
              <a:endParaRPr lang="en-US" sz="1500">
                <a:latin typeface="Times New Roman" pitchFamily="18" charset="0"/>
                <a:cs typeface="Times New Roman" pitchFamily="18" charset="0"/>
              </a:endParaRPr>
            </a:p>
          </p:txBody>
        </p:sp>
        <p:sp>
          <p:nvSpPr>
            <p:cNvPr id="36877" name="Rectangle 13"/>
            <p:cNvSpPr>
              <a:spLocks noChangeArrowheads="1"/>
            </p:cNvSpPr>
            <p:nvPr/>
          </p:nvSpPr>
          <p:spPr bwMode="auto">
            <a:xfrm>
              <a:off x="2091" y="2545"/>
              <a:ext cx="2117" cy="63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Administration</a:t>
              </a:r>
              <a:endParaRPr kumimoji="0" lang="en-US" sz="15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6876" name="Oval 12"/>
            <p:cNvSpPr>
              <a:spLocks noChangeArrowheads="1"/>
            </p:cNvSpPr>
            <p:nvPr/>
          </p:nvSpPr>
          <p:spPr bwMode="auto">
            <a:xfrm>
              <a:off x="5381" y="2786"/>
              <a:ext cx="2600" cy="2340"/>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sz="1500" b="1"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STUDENT DATABASE MANAGEMENT SYSTEM</a:t>
              </a:r>
              <a:endParaRPr kumimoji="0" lang="en-US" sz="15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6875" name="Rectangle 11"/>
            <p:cNvSpPr>
              <a:spLocks noChangeArrowheads="1"/>
            </p:cNvSpPr>
            <p:nvPr/>
          </p:nvSpPr>
          <p:spPr bwMode="auto">
            <a:xfrm>
              <a:off x="2090" y="3631"/>
              <a:ext cx="2118" cy="63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Faculty </a:t>
              </a:r>
              <a:endParaRPr kumimoji="0" lang="en-US" sz="15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6874" name="Rectangle 10"/>
            <p:cNvSpPr>
              <a:spLocks noChangeArrowheads="1"/>
            </p:cNvSpPr>
            <p:nvPr/>
          </p:nvSpPr>
          <p:spPr bwMode="auto">
            <a:xfrm>
              <a:off x="2053" y="4752"/>
              <a:ext cx="2118" cy="635"/>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a:t>
              </a:r>
              <a:endParaRPr kumimoji="0" lang="en-US" sz="15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6873" name="AutoShape 9"/>
            <p:cNvSpPr>
              <a:spLocks noChangeShapeType="1"/>
            </p:cNvSpPr>
            <p:nvPr/>
          </p:nvSpPr>
          <p:spPr bwMode="auto">
            <a:xfrm>
              <a:off x="4208" y="2863"/>
              <a:ext cx="1173" cy="1093"/>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500">
                <a:latin typeface="Times New Roman" pitchFamily="18" charset="0"/>
                <a:cs typeface="Times New Roman" pitchFamily="18" charset="0"/>
              </a:endParaRPr>
            </a:p>
          </p:txBody>
        </p:sp>
        <p:sp>
          <p:nvSpPr>
            <p:cNvPr id="36872" name="AutoShape 8"/>
            <p:cNvSpPr>
              <a:spLocks noChangeShapeType="1"/>
            </p:cNvSpPr>
            <p:nvPr/>
          </p:nvSpPr>
          <p:spPr bwMode="auto">
            <a:xfrm>
              <a:off x="4208" y="3949"/>
              <a:ext cx="1173" cy="7"/>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500">
                <a:latin typeface="Times New Roman" pitchFamily="18" charset="0"/>
                <a:cs typeface="Times New Roman" pitchFamily="18" charset="0"/>
              </a:endParaRPr>
            </a:p>
          </p:txBody>
        </p:sp>
        <p:sp>
          <p:nvSpPr>
            <p:cNvPr id="36871" name="AutoShape 7"/>
            <p:cNvSpPr>
              <a:spLocks noChangeShapeType="1"/>
            </p:cNvSpPr>
            <p:nvPr/>
          </p:nvSpPr>
          <p:spPr bwMode="auto">
            <a:xfrm flipV="1">
              <a:off x="4171" y="3956"/>
              <a:ext cx="1210" cy="1114"/>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500">
                <a:latin typeface="Times New Roman" pitchFamily="18" charset="0"/>
                <a:cs typeface="Times New Roman" pitchFamily="18" charset="0"/>
              </a:endParaRPr>
            </a:p>
          </p:txBody>
        </p:sp>
        <p:sp>
          <p:nvSpPr>
            <p:cNvPr id="36870" name="AutoShape 6"/>
            <p:cNvSpPr>
              <a:spLocks noChangeArrowheads="1"/>
            </p:cNvSpPr>
            <p:nvPr/>
          </p:nvSpPr>
          <p:spPr bwMode="auto">
            <a:xfrm>
              <a:off x="8977" y="3253"/>
              <a:ext cx="1738" cy="1404"/>
            </a:xfrm>
            <a:prstGeom prst="can">
              <a:avLst>
                <a:gd name="adj" fmla="val 25000"/>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Database</a:t>
              </a:r>
              <a:endParaRPr kumimoji="0" lang="en-US" sz="15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6869" name="AutoShape 5"/>
            <p:cNvSpPr>
              <a:spLocks noChangeShapeType="1"/>
            </p:cNvSpPr>
            <p:nvPr/>
          </p:nvSpPr>
          <p:spPr bwMode="auto">
            <a:xfrm flipV="1">
              <a:off x="7981" y="3955"/>
              <a:ext cx="996" cy="1"/>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500">
                <a:latin typeface="Times New Roman" pitchFamily="18" charset="0"/>
                <a:cs typeface="Times New Roman" pitchFamily="18" charset="0"/>
              </a:endParaRPr>
            </a:p>
          </p:txBody>
        </p:sp>
        <p:sp>
          <p:nvSpPr>
            <p:cNvPr id="36868" name="Rectangle 4"/>
            <p:cNvSpPr>
              <a:spLocks noChangeArrowheads="1"/>
            </p:cNvSpPr>
            <p:nvPr/>
          </p:nvSpPr>
          <p:spPr bwMode="auto">
            <a:xfrm>
              <a:off x="4743" y="2039"/>
              <a:ext cx="1821" cy="6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 gather</a:t>
              </a:r>
              <a:endParaRPr kumimoji="0" lang="en-US" sz="15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6867" name="Rectangle 3"/>
            <p:cNvSpPr>
              <a:spLocks noChangeArrowheads="1"/>
            </p:cNvSpPr>
            <p:nvPr/>
          </p:nvSpPr>
          <p:spPr bwMode="auto">
            <a:xfrm>
              <a:off x="4420" y="5070"/>
              <a:ext cx="1675" cy="6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 gather</a:t>
              </a:r>
              <a:endParaRPr kumimoji="0" lang="en-US" sz="15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6866" name="Rectangle 2"/>
            <p:cNvSpPr>
              <a:spLocks noChangeArrowheads="1"/>
            </p:cNvSpPr>
            <p:nvPr/>
          </p:nvSpPr>
          <p:spPr bwMode="auto">
            <a:xfrm>
              <a:off x="7886" y="2596"/>
              <a:ext cx="1669" cy="58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5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 store </a:t>
              </a:r>
              <a:endParaRPr kumimoji="0" lang="en-US" sz="1500" b="0" i="0" u="none" strike="noStrike" cap="none" normalizeH="0" baseline="0" smtClean="0">
                <a:ln>
                  <a:noFill/>
                </a:ln>
                <a:solidFill>
                  <a:schemeClr val="tx1"/>
                </a:solidFill>
                <a:effectLst/>
                <a:latin typeface="Times New Roman" pitchFamily="18" charset="0"/>
                <a:cs typeface="Times New Roman" pitchFamily="18" charset="0"/>
              </a:endParaRPr>
            </a:p>
          </p:txBody>
        </p:sp>
      </p:grpSp>
    </p:spTree>
    <p:extLst>
      <p:ext uri="{BB962C8B-B14F-4D97-AF65-F5344CB8AC3E}">
        <p14:creationId xmlns:p14="http://schemas.microsoft.com/office/powerpoint/2010/main" val="264663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A5E02-D078-4FB8-B256-A282018B8BE4}"/>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49971AAC-DD11-4C72-9118-AFC5E96FC295}"/>
              </a:ext>
            </a:extLst>
          </p:cNvPr>
          <p:cNvSpPr>
            <a:spLocks noGrp="1"/>
          </p:cNvSpPr>
          <p:nvPr>
            <p:ph idx="1"/>
          </p:nvPr>
        </p:nvSpPr>
        <p:spPr>
          <a:xfrm>
            <a:off x="838200" y="1565564"/>
            <a:ext cx="10515600" cy="4918363"/>
          </a:xfrm>
        </p:spPr>
        <p:txBody>
          <a:bodyPr>
            <a:normAutofit fontScale="70000" lnSpcReduction="20000"/>
          </a:bodyPr>
          <a:lstStyle/>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AREA OF FOCUS</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LIMITATIONS OF THE EXIXTING SYSTEM</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HARDWARE &amp;SOFTWARE SPECIFICATIONS</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SCOPE OF THE PROPOSED SYSTEM</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SYSTEM ARCHITECTURE</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LIST OF MODULES</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MODULES DESCRIPTION</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METHODOLOGY &amp;MATERIAL USED</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RESULTS &amp; DISCUSSIONS</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SNAPSHOTS OF ON RESULTS</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REFRENCES </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094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CD6D-45E9-4AC2-B068-AC371AE1BA5A}"/>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DFD LEVEL:1</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243ED61-8803-41C9-ADA5-1475BB218E15}"/>
              </a:ext>
            </a:extLst>
          </p:cNvPr>
          <p:cNvSpPr>
            <a:spLocks noGrp="1"/>
          </p:cNvSpPr>
          <p:nvPr>
            <p:ph idx="1"/>
          </p:nvPr>
        </p:nvSpPr>
        <p:spPr>
          <a:xfrm>
            <a:off x="838200" y="1306286"/>
            <a:ext cx="10515600" cy="5186589"/>
          </a:xfrm>
        </p:spPr>
        <p:txBody>
          <a:bodyPr>
            <a:noAutofit/>
          </a:bodyPr>
          <a:lstStyle/>
          <a:p>
            <a:pPr algn="just">
              <a:lnSpc>
                <a:spcPct val="150000"/>
              </a:lnSpc>
            </a:pPr>
            <a:r>
              <a:rPr lang="en-US" sz="2400" dirty="0" smtClean="0">
                <a:latin typeface="Times New Roman" pitchFamily="18" charset="0"/>
                <a:cs typeface="Times New Roman" pitchFamily="18" charset="0"/>
              </a:rPr>
              <a:t>DFD Level 1 provides a more detailed breakout of pieces of the Context Level Diagram for student database management system</a:t>
            </a:r>
          </a:p>
          <a:p>
            <a:pPr algn="just">
              <a:lnSpc>
                <a:spcPct val="150000"/>
              </a:lnSpc>
            </a:pPr>
            <a:r>
              <a:rPr lang="en-US" sz="2400" dirty="0" smtClean="0">
                <a:latin typeface="Times New Roman" pitchFamily="18" charset="0"/>
                <a:cs typeface="Times New Roman" pitchFamily="18" charset="0"/>
              </a:rPr>
              <a:t>It will highlight the main functions carried out by the system, as break down the high-level process of the Context Diagram into its sub – processes. </a:t>
            </a:r>
          </a:p>
          <a:p>
            <a:pPr algn="just">
              <a:lnSpc>
                <a:spcPct val="150000"/>
              </a:lnSpc>
            </a:pPr>
            <a:r>
              <a:rPr lang="en-US" sz="2400" dirty="0" smtClean="0">
                <a:latin typeface="Times New Roman" pitchFamily="18" charset="0"/>
                <a:cs typeface="Times New Roman" pitchFamily="18" charset="0"/>
              </a:rPr>
              <a:t>A level 1 data flow diagram (DFD) is more detailed than a level 0 DFD but not as detailed as a level 2 DFD. </a:t>
            </a:r>
          </a:p>
          <a:p>
            <a:pPr algn="just">
              <a:lnSpc>
                <a:spcPct val="150000"/>
              </a:lnSpc>
            </a:pPr>
            <a:r>
              <a:rPr lang="en-US" sz="2400" dirty="0" smtClean="0">
                <a:latin typeface="Times New Roman" pitchFamily="18" charset="0"/>
                <a:cs typeface="Times New Roman" pitchFamily="18" charset="0"/>
              </a:rPr>
              <a:t>It breaks down the main processes into sub processes that can then be analyzed and improved on a more intimate level.</a:t>
            </a:r>
          </a:p>
          <a:p>
            <a:pPr algn="just">
              <a:lnSpc>
                <a:spcPct val="15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730634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49" name="Rectangle 3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pSp>
        <p:nvGrpSpPr>
          <p:cNvPr id="34818" name="Group 2"/>
          <p:cNvGrpSpPr>
            <a:grpSpLocks noChangeAspect="1"/>
          </p:cNvGrpSpPr>
          <p:nvPr/>
        </p:nvGrpSpPr>
        <p:grpSpPr bwMode="auto">
          <a:xfrm>
            <a:off x="2410690" y="387927"/>
            <a:ext cx="6913418" cy="6256338"/>
            <a:chOff x="1440" y="6961"/>
            <a:chExt cx="9360" cy="9852"/>
          </a:xfrm>
        </p:grpSpPr>
        <p:sp>
          <p:nvSpPr>
            <p:cNvPr id="34848" name="AutoShape 32"/>
            <p:cNvSpPr>
              <a:spLocks noChangeAspect="1" noChangeArrowheads="1" noTextEdit="1"/>
            </p:cNvSpPr>
            <p:nvPr/>
          </p:nvSpPr>
          <p:spPr bwMode="auto">
            <a:xfrm>
              <a:off x="1440" y="6961"/>
              <a:ext cx="9360" cy="9852"/>
            </a:xfrm>
            <a:prstGeom prst="rect">
              <a:avLst/>
            </a:prstGeom>
            <a:noFill/>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47" name="Rectangle 31"/>
            <p:cNvSpPr>
              <a:spLocks noChangeArrowheads="1"/>
            </p:cNvSpPr>
            <p:nvPr/>
          </p:nvSpPr>
          <p:spPr bwMode="auto">
            <a:xfrm>
              <a:off x="2180" y="7438"/>
              <a:ext cx="2116" cy="6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Administration</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46" name="Oval 30"/>
            <p:cNvSpPr>
              <a:spLocks noChangeArrowheads="1"/>
            </p:cNvSpPr>
            <p:nvPr/>
          </p:nvSpPr>
          <p:spPr bwMode="auto">
            <a:xfrm>
              <a:off x="2290" y="8463"/>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Login</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45" name="Oval 29"/>
            <p:cNvSpPr>
              <a:spLocks noChangeArrowheads="1"/>
            </p:cNvSpPr>
            <p:nvPr/>
          </p:nvSpPr>
          <p:spPr bwMode="auto">
            <a:xfrm>
              <a:off x="2285" y="10066"/>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Faculty details</a:t>
              </a:r>
              <a:endParaRPr kumimoji="0" lang="en-US" sz="1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34844" name="Oval 28"/>
            <p:cNvSpPr>
              <a:spLocks noChangeArrowheads="1"/>
            </p:cNvSpPr>
            <p:nvPr/>
          </p:nvSpPr>
          <p:spPr bwMode="auto">
            <a:xfrm>
              <a:off x="2291" y="11664"/>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Report</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43" name="Oval 27"/>
            <p:cNvSpPr>
              <a:spLocks noChangeArrowheads="1"/>
            </p:cNvSpPr>
            <p:nvPr/>
          </p:nvSpPr>
          <p:spPr bwMode="auto">
            <a:xfrm>
              <a:off x="2287" y="13249"/>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Fees details</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42" name="AutoShape 26"/>
            <p:cNvSpPr>
              <a:spLocks noChangeShapeType="1"/>
            </p:cNvSpPr>
            <p:nvPr/>
          </p:nvSpPr>
          <p:spPr bwMode="auto">
            <a:xfrm>
              <a:off x="3238" y="8074"/>
              <a:ext cx="17" cy="389"/>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41" name="AutoShape 25"/>
            <p:cNvSpPr>
              <a:spLocks noChangeShapeType="1"/>
            </p:cNvSpPr>
            <p:nvPr/>
          </p:nvSpPr>
          <p:spPr bwMode="auto">
            <a:xfrm flipH="1">
              <a:off x="3250" y="9716"/>
              <a:ext cx="5" cy="350"/>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40" name="AutoShape 24"/>
            <p:cNvSpPr>
              <a:spLocks noChangeShapeType="1"/>
            </p:cNvSpPr>
            <p:nvPr/>
          </p:nvSpPr>
          <p:spPr bwMode="auto">
            <a:xfrm>
              <a:off x="3250" y="11319"/>
              <a:ext cx="6" cy="34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39" name="AutoShape 23"/>
            <p:cNvSpPr>
              <a:spLocks noChangeShapeType="1"/>
            </p:cNvSpPr>
            <p:nvPr/>
          </p:nvSpPr>
          <p:spPr bwMode="auto">
            <a:xfrm flipH="1">
              <a:off x="3252" y="12917"/>
              <a:ext cx="4" cy="332"/>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38" name="Rectangle 22"/>
            <p:cNvSpPr>
              <a:spLocks noChangeArrowheads="1"/>
            </p:cNvSpPr>
            <p:nvPr/>
          </p:nvSpPr>
          <p:spPr bwMode="auto">
            <a:xfrm>
              <a:off x="5088" y="7438"/>
              <a:ext cx="2116" cy="6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Faculty </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37" name="Oval 21"/>
            <p:cNvSpPr>
              <a:spLocks noChangeArrowheads="1"/>
            </p:cNvSpPr>
            <p:nvPr/>
          </p:nvSpPr>
          <p:spPr bwMode="auto">
            <a:xfrm>
              <a:off x="5181" y="8463"/>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Login</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36" name="Oval 20"/>
            <p:cNvSpPr>
              <a:spLocks noChangeArrowheads="1"/>
            </p:cNvSpPr>
            <p:nvPr/>
          </p:nvSpPr>
          <p:spPr bwMode="auto">
            <a:xfrm>
              <a:off x="5176" y="10083"/>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Enrollment</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35" name="Oval 19"/>
            <p:cNvSpPr>
              <a:spLocks noChangeArrowheads="1"/>
            </p:cNvSpPr>
            <p:nvPr/>
          </p:nvSpPr>
          <p:spPr bwMode="auto">
            <a:xfrm>
              <a:off x="5182" y="11664"/>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Grades &amp; results </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34" name="Oval 18"/>
            <p:cNvSpPr>
              <a:spLocks noChangeArrowheads="1"/>
            </p:cNvSpPr>
            <p:nvPr/>
          </p:nvSpPr>
          <p:spPr bwMode="auto">
            <a:xfrm>
              <a:off x="5178" y="13232"/>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Attendance</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33" name="AutoShape 17"/>
            <p:cNvSpPr>
              <a:spLocks noChangeShapeType="1"/>
            </p:cNvSpPr>
            <p:nvPr/>
          </p:nvSpPr>
          <p:spPr bwMode="auto">
            <a:xfrm>
              <a:off x="6146" y="8074"/>
              <a:ext cx="1" cy="389"/>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32" name="AutoShape 16"/>
            <p:cNvSpPr>
              <a:spLocks noChangeShapeType="1"/>
            </p:cNvSpPr>
            <p:nvPr/>
          </p:nvSpPr>
          <p:spPr bwMode="auto">
            <a:xfrm flipH="1">
              <a:off x="6141" y="9716"/>
              <a:ext cx="5" cy="367"/>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31" name="AutoShape 15"/>
            <p:cNvSpPr>
              <a:spLocks noChangeShapeType="1"/>
            </p:cNvSpPr>
            <p:nvPr/>
          </p:nvSpPr>
          <p:spPr bwMode="auto">
            <a:xfrm>
              <a:off x="6141" y="11336"/>
              <a:ext cx="6" cy="328"/>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30" name="AutoShape 14"/>
            <p:cNvSpPr>
              <a:spLocks noChangeShapeType="1"/>
            </p:cNvSpPr>
            <p:nvPr/>
          </p:nvSpPr>
          <p:spPr bwMode="auto">
            <a:xfrm flipH="1">
              <a:off x="6143" y="12917"/>
              <a:ext cx="4" cy="31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29" name="Rectangle 13"/>
            <p:cNvSpPr>
              <a:spLocks noChangeArrowheads="1"/>
            </p:cNvSpPr>
            <p:nvPr/>
          </p:nvSpPr>
          <p:spPr bwMode="auto">
            <a:xfrm>
              <a:off x="7890" y="7438"/>
              <a:ext cx="2116" cy="63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28" name="Oval 12"/>
            <p:cNvSpPr>
              <a:spLocks noChangeArrowheads="1"/>
            </p:cNvSpPr>
            <p:nvPr/>
          </p:nvSpPr>
          <p:spPr bwMode="auto">
            <a:xfrm>
              <a:off x="7983" y="8463"/>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Login</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27" name="Oval 11"/>
            <p:cNvSpPr>
              <a:spLocks noChangeArrowheads="1"/>
            </p:cNvSpPr>
            <p:nvPr/>
          </p:nvSpPr>
          <p:spPr bwMode="auto">
            <a:xfrm>
              <a:off x="7978" y="10083"/>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Fees payment </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26" name="Oval 10"/>
            <p:cNvSpPr>
              <a:spLocks noChangeArrowheads="1"/>
            </p:cNvSpPr>
            <p:nvPr/>
          </p:nvSpPr>
          <p:spPr bwMode="auto">
            <a:xfrm>
              <a:off x="7984" y="11664"/>
              <a:ext cx="1930" cy="125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Student profile</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25" name="AutoShape 9"/>
            <p:cNvSpPr>
              <a:spLocks noChangeShapeType="1"/>
            </p:cNvSpPr>
            <p:nvPr/>
          </p:nvSpPr>
          <p:spPr bwMode="auto">
            <a:xfrm>
              <a:off x="8948" y="8074"/>
              <a:ext cx="1" cy="389"/>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24" name="AutoShape 8"/>
            <p:cNvSpPr>
              <a:spLocks noChangeShapeType="1"/>
            </p:cNvSpPr>
            <p:nvPr/>
          </p:nvSpPr>
          <p:spPr bwMode="auto">
            <a:xfrm flipH="1">
              <a:off x="8943" y="9716"/>
              <a:ext cx="5" cy="367"/>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23" name="AutoShape 7"/>
            <p:cNvSpPr>
              <a:spLocks noChangeShapeType="1"/>
            </p:cNvSpPr>
            <p:nvPr/>
          </p:nvSpPr>
          <p:spPr bwMode="auto">
            <a:xfrm>
              <a:off x="8943" y="11336"/>
              <a:ext cx="6" cy="328"/>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22" name="AutoShape 6"/>
            <p:cNvSpPr>
              <a:spLocks noChangeArrowheads="1"/>
            </p:cNvSpPr>
            <p:nvPr/>
          </p:nvSpPr>
          <p:spPr bwMode="auto">
            <a:xfrm>
              <a:off x="5017" y="15170"/>
              <a:ext cx="2228" cy="1058"/>
            </a:xfrm>
            <a:prstGeom prst="can">
              <a:avLst>
                <a:gd name="adj" fmla="val 25000"/>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Times New Roman" pitchFamily="18" charset="0"/>
                  <a:ea typeface="Calibri" pitchFamily="34" charset="0"/>
                  <a:cs typeface="Times New Roman" pitchFamily="18" charset="0"/>
                </a:rPr>
                <a:t>Database</a:t>
              </a:r>
              <a:endParaRPr kumimoji="0" lang="en-US" sz="1400"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34821" name="AutoShape 5"/>
            <p:cNvSpPr>
              <a:spLocks noChangeShapeType="1"/>
            </p:cNvSpPr>
            <p:nvPr/>
          </p:nvSpPr>
          <p:spPr bwMode="auto">
            <a:xfrm rot="16200000" flipH="1">
              <a:off x="3536" y="14218"/>
              <a:ext cx="1197" cy="1765"/>
            </a:xfrm>
            <a:prstGeom prst="bentConnector2">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20" name="AutoShape 4"/>
            <p:cNvSpPr>
              <a:spLocks noChangeShapeType="1"/>
            </p:cNvSpPr>
            <p:nvPr/>
          </p:nvSpPr>
          <p:spPr bwMode="auto">
            <a:xfrm rot="5400000">
              <a:off x="6706" y="13456"/>
              <a:ext cx="2782" cy="1704"/>
            </a:xfrm>
            <a:prstGeom prst="bentConnector2">
              <a:avLst/>
            </a:prstGeom>
            <a:noFill/>
            <a:ln w="9525">
              <a:solidFill>
                <a:srgbClr val="000000"/>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sp>
          <p:nvSpPr>
            <p:cNvPr id="34819" name="AutoShape 3"/>
            <p:cNvSpPr>
              <a:spLocks noChangeShapeType="1"/>
            </p:cNvSpPr>
            <p:nvPr/>
          </p:nvSpPr>
          <p:spPr bwMode="auto">
            <a:xfrm flipH="1">
              <a:off x="6131" y="14485"/>
              <a:ext cx="12" cy="685"/>
            </a:xfrm>
            <a:prstGeom prst="straightConnector1">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endParaRPr lang="en-US" sz="1400">
                <a:latin typeface="Times New Roman" pitchFamily="18" charset="0"/>
                <a:cs typeface="Times New Roman" pitchFamily="18" charset="0"/>
              </a:endParaRPr>
            </a:p>
          </p:txBody>
        </p:sp>
      </p:grpSp>
    </p:spTree>
    <p:extLst>
      <p:ext uri="{BB962C8B-B14F-4D97-AF65-F5344CB8AC3E}">
        <p14:creationId xmlns:p14="http://schemas.microsoft.com/office/powerpoint/2010/main" val="3877393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4E7C-FACF-4B5A-AA39-459FBBACFCCF}"/>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DFD LEVEL:2</a:t>
            </a:r>
          </a:p>
        </p:txBody>
      </p:sp>
      <p:sp>
        <p:nvSpPr>
          <p:cNvPr id="3" name="Content Placeholder 2">
            <a:extLst>
              <a:ext uri="{FF2B5EF4-FFF2-40B4-BE49-F238E27FC236}">
                <a16:creationId xmlns:a16="http://schemas.microsoft.com/office/drawing/2014/main" id="{C4EB8ACB-5CD9-446A-B98D-4CDE6B6FF9A9}"/>
              </a:ext>
            </a:extLst>
          </p:cNvPr>
          <p:cNvSpPr>
            <a:spLocks noGrp="1"/>
          </p:cNvSpPr>
          <p:nvPr>
            <p:ph idx="1"/>
          </p:nvPr>
        </p:nvSpPr>
        <p:spPr/>
        <p:txBody>
          <a:bodyPr>
            <a:normAutofit/>
          </a:bodyPr>
          <a:lstStyle/>
          <a:p>
            <a:pPr algn="just">
              <a:lnSpc>
                <a:spcPct val="150000"/>
              </a:lnSpc>
            </a:pPr>
            <a:r>
              <a:rPr lang="en-US" sz="2400" dirty="0" smtClean="0">
                <a:latin typeface="Times New Roman" pitchFamily="18" charset="0"/>
                <a:cs typeface="Times New Roman" pitchFamily="18" charset="0"/>
              </a:rPr>
              <a:t>This level 2 data flow diagram (DFD) can map out information flow, visualize an entire system of student database management system.</a:t>
            </a:r>
          </a:p>
          <a:p>
            <a:pPr algn="just">
              <a:lnSpc>
                <a:spcPct val="150000"/>
              </a:lnSpc>
            </a:pPr>
            <a:r>
              <a:rPr lang="en-US" sz="2400" dirty="0" smtClean="0">
                <a:latin typeface="Times New Roman" pitchFamily="18" charset="0"/>
                <a:cs typeface="Times New Roman" pitchFamily="18" charset="0"/>
              </a:rPr>
              <a:t>It is simply break processes of system, down into more detailed sub processes</a:t>
            </a:r>
          </a:p>
          <a:p>
            <a:pPr algn="just">
              <a:lnSpc>
                <a:spcPct val="150000"/>
              </a:lnSpc>
            </a:pPr>
            <a:r>
              <a:rPr lang="en-US" sz="2400" dirty="0" smtClean="0">
                <a:latin typeface="Times New Roman" pitchFamily="18" charset="0"/>
                <a:cs typeface="Times New Roman" pitchFamily="18" charset="0"/>
              </a:rPr>
              <a:t>Here we break processes into three steps such as admin, faculty and student </a:t>
            </a:r>
          </a:p>
          <a:p>
            <a:pPr algn="just">
              <a:lnSpc>
                <a:spcPct val="150000"/>
              </a:lnSpc>
            </a:pPr>
            <a:r>
              <a:rPr lang="en-US" sz="2400" dirty="0" smtClean="0">
                <a:latin typeface="Times New Roman" pitchFamily="18" charset="0"/>
                <a:cs typeface="Times New Roman" pitchFamily="18" charset="0"/>
              </a:rPr>
              <a:t>Each sub processes have an additional sub processes according to their need to function.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2700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7D0B-850D-4706-A012-A42FDE07B250}"/>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5" name="Picture 1" descr="C:\Users\Python\Desktop\Data Flow Diagram - Level 0.jpeg"/>
          <p:cNvPicPr>
            <a:picLocks noChangeAspect="1" noChangeArrowheads="1"/>
          </p:cNvPicPr>
          <p:nvPr/>
        </p:nvPicPr>
        <p:blipFill>
          <a:blip r:embed="rId2"/>
          <a:srcRect/>
          <a:stretch>
            <a:fillRect/>
          </a:stretch>
        </p:blipFill>
        <p:spPr bwMode="auto">
          <a:xfrm>
            <a:off x="2646200" y="249376"/>
            <a:ext cx="6442363" cy="6357260"/>
          </a:xfrm>
          <a:prstGeom prst="rect">
            <a:avLst/>
          </a:prstGeom>
          <a:noFill/>
        </p:spPr>
      </p:pic>
      <p:sp>
        <p:nvSpPr>
          <p:cNvPr id="6" name="Title 1">
            <a:extLst>
              <a:ext uri="{FF2B5EF4-FFF2-40B4-BE49-F238E27FC236}">
                <a16:creationId xmlns:a16="http://schemas.microsoft.com/office/drawing/2014/main" id="{F5524E7C-FACF-4B5A-AA39-459FBBACFCCF}"/>
              </a:ext>
            </a:extLst>
          </p:cNvPr>
          <p:cNvSpPr txBox="1">
            <a:spLocks/>
          </p:cNvSpPr>
          <p:nvPr/>
        </p:nvSpPr>
        <p:spPr>
          <a:xfrm>
            <a:off x="990600" y="517526"/>
            <a:ext cx="10515600" cy="6324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Administration</a:t>
            </a:r>
            <a:endParaRPr kumimoji="0" lang="en-US" sz="32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6186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7D0B-850D-4706-A012-A42FDE07B250}"/>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F5524E7C-FACF-4B5A-AA39-459FBBACFCCF}"/>
              </a:ext>
            </a:extLst>
          </p:cNvPr>
          <p:cNvSpPr txBox="1">
            <a:spLocks/>
          </p:cNvSpPr>
          <p:nvPr/>
        </p:nvSpPr>
        <p:spPr>
          <a:xfrm>
            <a:off x="990600" y="517526"/>
            <a:ext cx="10515600" cy="6324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Faculty </a:t>
            </a:r>
            <a:endParaRPr kumimoji="0" lang="en-US" sz="32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pic>
        <p:nvPicPr>
          <p:cNvPr id="59395" name="Picture 3" descr="C:\Users\Python\Desktop\Data Flow Diagram - Level 0 (3).jpeg"/>
          <p:cNvPicPr>
            <a:picLocks noChangeAspect="1" noChangeArrowheads="1"/>
          </p:cNvPicPr>
          <p:nvPr/>
        </p:nvPicPr>
        <p:blipFill>
          <a:blip r:embed="rId2"/>
          <a:srcRect/>
          <a:stretch>
            <a:fillRect/>
          </a:stretch>
        </p:blipFill>
        <p:spPr bwMode="auto">
          <a:xfrm>
            <a:off x="2964857" y="0"/>
            <a:ext cx="6913417" cy="6858000"/>
          </a:xfrm>
          <a:prstGeom prst="rect">
            <a:avLst/>
          </a:prstGeom>
          <a:noFill/>
        </p:spPr>
      </p:pic>
    </p:spTree>
    <p:extLst>
      <p:ext uri="{BB962C8B-B14F-4D97-AF65-F5344CB8AC3E}">
        <p14:creationId xmlns:p14="http://schemas.microsoft.com/office/powerpoint/2010/main" val="96186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7D0B-850D-4706-A012-A42FDE07B250}"/>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F5524E7C-FACF-4B5A-AA39-459FBBACFCCF}"/>
              </a:ext>
            </a:extLst>
          </p:cNvPr>
          <p:cNvSpPr txBox="1">
            <a:spLocks/>
          </p:cNvSpPr>
          <p:nvPr/>
        </p:nvSpPr>
        <p:spPr>
          <a:xfrm>
            <a:off x="990600" y="517526"/>
            <a:ext cx="10515600" cy="63240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Student</a:t>
            </a:r>
            <a:r>
              <a:rPr kumimoji="0" lang="en-US" sz="3200" b="0" i="0" u="none" strike="noStrike" kern="1200" cap="none" spc="0" normalizeH="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 </a:t>
            </a:r>
            <a:endParaRPr kumimoji="0" lang="en-US" sz="32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pic>
        <p:nvPicPr>
          <p:cNvPr id="60418" name="Picture 2" descr="C:\Users\Python\Desktop\Data Flow Diagram - Level 0 (2).jpeg"/>
          <p:cNvPicPr>
            <a:picLocks noChangeAspect="1" noChangeArrowheads="1"/>
          </p:cNvPicPr>
          <p:nvPr/>
        </p:nvPicPr>
        <p:blipFill>
          <a:blip r:embed="rId2"/>
          <a:srcRect/>
          <a:stretch>
            <a:fillRect/>
          </a:stretch>
        </p:blipFill>
        <p:spPr bwMode="auto">
          <a:xfrm>
            <a:off x="2660075" y="742950"/>
            <a:ext cx="7079673" cy="5975092"/>
          </a:xfrm>
          <a:prstGeom prst="rect">
            <a:avLst/>
          </a:prstGeom>
          <a:noFill/>
        </p:spPr>
      </p:pic>
    </p:spTree>
    <p:extLst>
      <p:ext uri="{BB962C8B-B14F-4D97-AF65-F5344CB8AC3E}">
        <p14:creationId xmlns:p14="http://schemas.microsoft.com/office/powerpoint/2010/main" val="961865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46CA-2538-4A9A-89CD-1015873A1445}"/>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LIST OF MODULES:</a:t>
            </a:r>
          </a:p>
        </p:txBody>
      </p:sp>
      <p:sp>
        <p:nvSpPr>
          <p:cNvPr id="3" name="Content Placeholder 2">
            <a:extLst>
              <a:ext uri="{FF2B5EF4-FFF2-40B4-BE49-F238E27FC236}">
                <a16:creationId xmlns:a16="http://schemas.microsoft.com/office/drawing/2014/main" id="{4039B50D-BD57-4D3E-8A68-83994D5AB948}"/>
              </a:ext>
            </a:extLst>
          </p:cNvPr>
          <p:cNvSpPr>
            <a:spLocks noGrp="1"/>
          </p:cNvSpPr>
          <p:nvPr>
            <p:ph idx="1"/>
          </p:nvPr>
        </p:nvSpPr>
        <p:spPr>
          <a:xfrm>
            <a:off x="838200" y="1620982"/>
            <a:ext cx="10799618" cy="4752109"/>
          </a:xfrm>
        </p:spPr>
        <p:txBody>
          <a:bodyPr>
            <a:normAutofit/>
          </a:bodyPr>
          <a:lstStyle/>
          <a:p>
            <a:pPr algn="just">
              <a:lnSpc>
                <a:spcPct val="150000"/>
              </a:lnSpc>
            </a:pPr>
            <a:r>
              <a:rPr lang="en-US" sz="2400" dirty="0" smtClean="0">
                <a:latin typeface="Times New Roman" pitchFamily="18" charset="0"/>
                <a:cs typeface="Times New Roman" pitchFamily="18" charset="0"/>
              </a:rPr>
              <a:t>Student enrollment</a:t>
            </a:r>
          </a:p>
          <a:p>
            <a:pPr algn="just">
              <a:lnSpc>
                <a:spcPct val="150000"/>
              </a:lnSpc>
            </a:pPr>
            <a:r>
              <a:rPr lang="en-US" sz="2400" dirty="0" smtClean="0">
                <a:latin typeface="Times New Roman" pitchFamily="18" charset="0"/>
                <a:cs typeface="Times New Roman" pitchFamily="18" charset="0"/>
              </a:rPr>
              <a:t>QR generation</a:t>
            </a:r>
          </a:p>
          <a:p>
            <a:pPr algn="just">
              <a:lnSpc>
                <a:spcPct val="150000"/>
              </a:lnSpc>
            </a:pPr>
            <a:r>
              <a:rPr lang="en-US" sz="2400" dirty="0" smtClean="0">
                <a:latin typeface="Times New Roman" pitchFamily="18" charset="0"/>
                <a:cs typeface="Times New Roman" pitchFamily="18" charset="0"/>
              </a:rPr>
              <a:t>Grade and Subject Management</a:t>
            </a:r>
          </a:p>
          <a:p>
            <a:pPr algn="just">
              <a:lnSpc>
                <a:spcPct val="150000"/>
              </a:lnSpc>
            </a:pPr>
            <a:r>
              <a:rPr lang="en-US" sz="2400" dirty="0" smtClean="0">
                <a:latin typeface="Times New Roman" pitchFamily="18" charset="0"/>
                <a:cs typeface="Times New Roman" pitchFamily="18" charset="0"/>
              </a:rPr>
              <a:t>QR verification</a:t>
            </a:r>
          </a:p>
          <a:p>
            <a:pPr algn="just">
              <a:lnSpc>
                <a:spcPct val="150000"/>
              </a:lnSpc>
            </a:pPr>
            <a:r>
              <a:rPr lang="en-US" sz="2400" dirty="0" smtClean="0">
                <a:latin typeface="Times New Roman" pitchFamily="18" charset="0"/>
                <a:cs typeface="Times New Roman" pitchFamily="18" charset="0"/>
              </a:rPr>
              <a:t>Student Information Management</a:t>
            </a:r>
          </a:p>
          <a:p>
            <a:pPr algn="just">
              <a:lnSpc>
                <a:spcPct val="150000"/>
              </a:lnSpc>
            </a:pPr>
            <a:r>
              <a:rPr lang="en-US" sz="2400" dirty="0" smtClean="0">
                <a:latin typeface="Times New Roman" pitchFamily="18" charset="0"/>
                <a:cs typeface="Times New Roman" pitchFamily="18" charset="0"/>
              </a:rPr>
              <a:t>AES Encryption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95696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46CA-2538-4A9A-89CD-1015873A1445}"/>
              </a:ext>
            </a:extLst>
          </p:cNvPr>
          <p:cNvSpPr>
            <a:spLocks noGrp="1"/>
          </p:cNvSpPr>
          <p:nvPr>
            <p:ph type="title"/>
          </p:nvPr>
        </p:nvSpPr>
        <p:spPr>
          <a:xfrm>
            <a:off x="782782" y="2595701"/>
            <a:ext cx="10515600" cy="1325563"/>
          </a:xfrm>
        </p:spPr>
        <p:txBody>
          <a:bodyPr>
            <a:normAutofit/>
          </a:bodyPr>
          <a:lstStyle/>
          <a:p>
            <a:pPr algn="ctr"/>
            <a:r>
              <a:rPr lang="en-US" b="1" dirty="0" smtClean="0">
                <a:latin typeface="Times New Roman" panose="02020603050405020304" pitchFamily="18" charset="0"/>
                <a:cs typeface="Times New Roman" panose="02020603050405020304" pitchFamily="18" charset="0"/>
              </a:rPr>
              <a:t>MODULE DESCRIPTION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569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365126"/>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STUDENT ENROLLMENT</a:t>
            </a: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302327"/>
            <a:ext cx="10515600" cy="4874636"/>
          </a:xfrm>
        </p:spPr>
        <p:txBody>
          <a:bodyPr>
            <a:noAutofit/>
          </a:bodyPr>
          <a:lstStyle/>
          <a:p>
            <a:pPr algn="just">
              <a:lnSpc>
                <a:spcPct val="150000"/>
              </a:lnSpc>
            </a:pPr>
            <a:r>
              <a:rPr lang="en-US" sz="2400" dirty="0" smtClean="0">
                <a:latin typeface="Times New Roman" pitchFamily="18" charset="0"/>
                <a:cs typeface="Times New Roman" pitchFamily="18" charset="0"/>
              </a:rPr>
              <a:t>This is the process where the system takes care of the requirements provided by the student enrollees. </a:t>
            </a:r>
          </a:p>
          <a:p>
            <a:pPr algn="just">
              <a:lnSpc>
                <a:spcPct val="150000"/>
              </a:lnSpc>
            </a:pPr>
            <a:r>
              <a:rPr lang="en-US" sz="2400" dirty="0" smtClean="0">
                <a:latin typeface="Times New Roman" pitchFamily="18" charset="0"/>
                <a:cs typeface="Times New Roman" pitchFamily="18" charset="0"/>
              </a:rPr>
              <a:t>They will require the birth cert of the enrollees as well as their academic status that will serve as their basis if the student is new or continuing.</a:t>
            </a:r>
          </a:p>
          <a:p>
            <a:pPr algn="just">
              <a:lnSpc>
                <a:spcPct val="150000"/>
              </a:lnSpc>
            </a:pPr>
            <a:r>
              <a:rPr lang="en-US" sz="2400" dirty="0" smtClean="0">
                <a:latin typeface="Times New Roman" pitchFamily="18" charset="0"/>
                <a:cs typeface="Times New Roman" pitchFamily="18" charset="0"/>
              </a:rPr>
              <a:t>Enroll for academic courses and monitor the progress of students through the degree program with the flexibility to view course timetable and events in the calendar</a:t>
            </a:r>
          </a:p>
          <a:p>
            <a:pPr algn="just">
              <a:lnSpc>
                <a:spcPct val="150000"/>
              </a:lnSpc>
            </a:pPr>
            <a:r>
              <a:rPr lang="en-US" sz="2400" dirty="0" smtClean="0">
                <a:latin typeface="Times New Roman" pitchFamily="18" charset="0"/>
                <a:cs typeface="Times New Roman" pitchFamily="18" charset="0"/>
              </a:rPr>
              <a:t>Faculty of the college involves in student enrollment in which faculty add student’s basic information into database.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39342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365126"/>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QR GENERATION</a:t>
            </a: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302327"/>
            <a:ext cx="10515600" cy="4874636"/>
          </a:xfrm>
        </p:spPr>
        <p:txBody>
          <a:bodyPr>
            <a:noAutofit/>
          </a:bodyPr>
          <a:lstStyle/>
          <a:p>
            <a:pPr algn="just">
              <a:lnSpc>
                <a:spcPct val="150000"/>
              </a:lnSpc>
            </a:pPr>
            <a:r>
              <a:rPr lang="en-US" sz="2400" dirty="0" smtClean="0">
                <a:latin typeface="Times New Roman" pitchFamily="18" charset="0"/>
                <a:cs typeface="Times New Roman" pitchFamily="18" charset="0"/>
              </a:rPr>
              <a:t>In practice, while QR Codes and Barcodes are identical, QR Codes provide more information since they can carry both horizontal and vertical information. </a:t>
            </a:r>
          </a:p>
          <a:p>
            <a:pPr algn="just">
              <a:lnSpc>
                <a:spcPct val="150000"/>
              </a:lnSpc>
            </a:pPr>
            <a:r>
              <a:rPr lang="en-US" sz="2400" dirty="0" smtClean="0">
                <a:latin typeface="Times New Roman" pitchFamily="18" charset="0"/>
                <a:cs typeface="Times New Roman" pitchFamily="18" charset="0"/>
              </a:rPr>
              <a:t>QR codes have a much greater capacity to move data, possibly due to their simplicity, which has made them extremely prevalent. </a:t>
            </a:r>
          </a:p>
          <a:p>
            <a:pPr algn="just">
              <a:lnSpc>
                <a:spcPct val="150000"/>
              </a:lnSpc>
            </a:pPr>
            <a:r>
              <a:rPr lang="en-US" sz="2400" dirty="0" smtClean="0">
                <a:latin typeface="Times New Roman" pitchFamily="18" charset="0"/>
                <a:cs typeface="Times New Roman" pitchFamily="18" charset="0"/>
              </a:rPr>
              <a:t>With the increase development in technology, the uses of electronic devices are also increasing and so as the various applications of QR codes</a:t>
            </a:r>
          </a:p>
          <a:p>
            <a:pPr algn="just">
              <a:lnSpc>
                <a:spcPct val="150000"/>
              </a:lnSpc>
            </a:pPr>
            <a:r>
              <a:rPr lang="en-US" sz="2400" dirty="0" smtClean="0">
                <a:latin typeface="Times New Roman" pitchFamily="18" charset="0"/>
                <a:cs typeface="Times New Roman" pitchFamily="18" charset="0"/>
              </a:rPr>
              <a:t>QR codes are generated to appropriate student profile which includes student’s academic information, cultural activities and attendance details.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3934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008A1-08E3-46C6-A03E-988ED79952F2}"/>
              </a:ext>
            </a:extLst>
          </p:cNvPr>
          <p:cNvSpPr>
            <a:spLocks noGrp="1"/>
          </p:cNvSpPr>
          <p:nvPr>
            <p:ph type="title"/>
          </p:nvPr>
        </p:nvSpPr>
        <p:spPr>
          <a:xfrm>
            <a:off x="838200" y="365126"/>
            <a:ext cx="10515600" cy="923348"/>
          </a:xfrm>
        </p:spPr>
        <p:txBody>
          <a:bodyPr>
            <a:normAutofit/>
          </a:bodyPr>
          <a:lstStyle/>
          <a:p>
            <a:pPr algn="ctr"/>
            <a:r>
              <a:rPr lang="en-US" sz="3200" b="1" dirty="0" smtClean="0">
                <a:latin typeface="Times New Roman" panose="02020603050405020304" pitchFamily="18" charset="0"/>
                <a:ea typeface="SimSun" panose="02010600030101010101" pitchFamily="2" charset="-122"/>
                <a:cs typeface="Times New Roman" panose="02020603050405020304" pitchFamily="18" charset="0"/>
              </a:rPr>
              <a:t>STUDENT DATABASE MANAGEMENT SYSTEM</a:t>
            </a:r>
            <a:endParaRPr lang="en-US" sz="32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51A6161E-6B53-43A2-A068-1229A721CA39}"/>
              </a:ext>
            </a:extLst>
          </p:cNvPr>
          <p:cNvSpPr>
            <a:spLocks noGrp="1"/>
          </p:cNvSpPr>
          <p:nvPr>
            <p:ph idx="1"/>
          </p:nvPr>
        </p:nvSpPr>
        <p:spPr>
          <a:xfrm>
            <a:off x="838200" y="1330034"/>
            <a:ext cx="10515600" cy="5153891"/>
          </a:xfrm>
        </p:spPr>
        <p:txBody>
          <a:bodyPr>
            <a:noAutofit/>
          </a:bodyPr>
          <a:lstStyle/>
          <a:p>
            <a:pPr algn="just">
              <a:lnSpc>
                <a:spcPct val="170000"/>
              </a:lnSpc>
            </a:pPr>
            <a:r>
              <a:rPr lang="en-US" sz="2400" dirty="0" smtClean="0">
                <a:latin typeface="Times New Roman" pitchFamily="18" charset="0"/>
                <a:cs typeface="Times New Roman" pitchFamily="18" charset="0"/>
              </a:rPr>
              <a:t>A Student database management web application is software applications that enable a college to track and manage all student data, information, and progress also run its teaching and financial operations. </a:t>
            </a:r>
          </a:p>
          <a:p>
            <a:pPr algn="just">
              <a:lnSpc>
                <a:spcPct val="170000"/>
              </a:lnSpc>
            </a:pPr>
            <a:r>
              <a:rPr lang="en-US" sz="2400" dirty="0" smtClean="0">
                <a:latin typeface="Times New Roman" pitchFamily="18" charset="0"/>
                <a:cs typeface="Times New Roman" pitchFamily="18" charset="0"/>
              </a:rPr>
              <a:t>Statistical techniques have been applied to data like student performance, behavior, curriculum, that data was gathered from college environments</a:t>
            </a:r>
          </a:p>
          <a:p>
            <a:pPr algn="just">
              <a:lnSpc>
                <a:spcPct val="170000"/>
              </a:lnSpc>
            </a:pPr>
            <a:r>
              <a:rPr lang="en-US" sz="2400" dirty="0" smtClean="0">
                <a:latin typeface="Times New Roman" pitchFamily="18" charset="0"/>
                <a:cs typeface="Times New Roman" pitchFamily="18" charset="0"/>
              </a:rPr>
              <a:t>With a single scan the institute head can get all the details of the student that the school must have added in the institute management system including the attendance, fees history, classroom, roll no. &amp; contact details.</a:t>
            </a:r>
          </a:p>
        </p:txBody>
      </p:sp>
    </p:spTree>
    <p:extLst>
      <p:ext uri="{BB962C8B-B14F-4D97-AF65-F5344CB8AC3E}">
        <p14:creationId xmlns:p14="http://schemas.microsoft.com/office/powerpoint/2010/main" val="3851174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365126"/>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GRADE AND SUBJECT MANAGEMENT </a:t>
            </a: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302327"/>
            <a:ext cx="10515600" cy="4874636"/>
          </a:xfrm>
        </p:spPr>
        <p:txBody>
          <a:bodyPr>
            <a:noAutofit/>
          </a:bodyPr>
          <a:lstStyle/>
          <a:p>
            <a:pPr algn="just">
              <a:lnSpc>
                <a:spcPct val="150000"/>
              </a:lnSpc>
            </a:pPr>
            <a:r>
              <a:rPr lang="en-US" sz="2400" dirty="0" smtClean="0">
                <a:latin typeface="Times New Roman" pitchFamily="18" charset="0"/>
                <a:cs typeface="Times New Roman" pitchFamily="18" charset="0"/>
              </a:rPr>
              <a:t>Enables students to check their academic track record time to time and improve their performance and increase their CGPA</a:t>
            </a:r>
          </a:p>
          <a:p>
            <a:pPr algn="just">
              <a:lnSpc>
                <a:spcPct val="150000"/>
              </a:lnSpc>
            </a:pPr>
            <a:r>
              <a:rPr lang="en-US" sz="2400" dirty="0" smtClean="0">
                <a:latin typeface="Times New Roman" pitchFamily="18" charset="0"/>
                <a:cs typeface="Times New Roman" pitchFamily="18" charset="0"/>
              </a:rPr>
              <a:t>Shows the results of every semester – the marks obtained in mid sectional exams and grades obtained in semester</a:t>
            </a:r>
          </a:p>
          <a:p>
            <a:pPr algn="just">
              <a:lnSpc>
                <a:spcPct val="150000"/>
              </a:lnSpc>
            </a:pPr>
            <a:r>
              <a:rPr lang="en-US" sz="2400" dirty="0" smtClean="0">
                <a:latin typeface="Times New Roman" pitchFamily="18" charset="0"/>
                <a:cs typeface="Times New Roman" pitchFamily="18" charset="0"/>
              </a:rPr>
              <a:t>The grades and results are generally updated by faculty by selecting student roll number. </a:t>
            </a:r>
          </a:p>
          <a:p>
            <a:pPr algn="just">
              <a:lnSpc>
                <a:spcPct val="150000"/>
              </a:lnSpc>
            </a:pPr>
            <a:r>
              <a:rPr lang="en-US" sz="2400" dirty="0" smtClean="0">
                <a:latin typeface="Times New Roman" pitchFamily="18" charset="0"/>
                <a:cs typeface="Times New Roman" pitchFamily="18" charset="0"/>
              </a:rPr>
              <a:t>Faculty updated the cultural activities of every student who participated in other extra curricular activities which are added into student’s profile.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39342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240431"/>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QR VERIFICATION</a:t>
            </a: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371602"/>
            <a:ext cx="10515600" cy="4874636"/>
          </a:xfrm>
        </p:spPr>
        <p:txBody>
          <a:bodyPr>
            <a:noAutofit/>
          </a:bodyPr>
          <a:lstStyle/>
          <a:p>
            <a:pPr algn="just">
              <a:lnSpc>
                <a:spcPct val="150000"/>
              </a:lnSpc>
            </a:pPr>
            <a:r>
              <a:rPr lang="en-US" sz="2400" dirty="0" smtClean="0">
                <a:latin typeface="Times New Roman" pitchFamily="18" charset="0"/>
                <a:cs typeface="Times New Roman" pitchFamily="18" charset="0"/>
              </a:rPr>
              <a:t>A QR code can hide a large amount of data, numeric and alphanumeric. Thus, they have become popular all over the world. </a:t>
            </a:r>
          </a:p>
          <a:p>
            <a:pPr algn="just">
              <a:lnSpc>
                <a:spcPct val="150000"/>
              </a:lnSpc>
            </a:pPr>
            <a:r>
              <a:rPr lang="en-US" sz="2400" dirty="0" smtClean="0">
                <a:latin typeface="Times New Roman" pitchFamily="18" charset="0"/>
                <a:cs typeface="Times New Roman" pitchFamily="18" charset="0"/>
              </a:rPr>
              <a:t>Moreover, QR codes are widely used in telecommunication due to the increased popularity of smart phones, which typically contain software that can read QR-code images </a:t>
            </a:r>
          </a:p>
          <a:p>
            <a:pPr algn="just">
              <a:lnSpc>
                <a:spcPct val="150000"/>
              </a:lnSpc>
            </a:pPr>
            <a:r>
              <a:rPr lang="en-US" sz="2400" dirty="0" smtClean="0">
                <a:latin typeface="Times New Roman" pitchFamily="18" charset="0"/>
                <a:cs typeface="Times New Roman" pitchFamily="18" charset="0"/>
              </a:rPr>
              <a:t>When a staff goes to attendance page, then the application will check the QR-Codes that show in the student module. </a:t>
            </a:r>
          </a:p>
          <a:p>
            <a:pPr algn="just">
              <a:lnSpc>
                <a:spcPct val="150000"/>
              </a:lnSpc>
            </a:pPr>
            <a:r>
              <a:rPr lang="en-US" sz="2400" dirty="0" smtClean="0">
                <a:latin typeface="Times New Roman" pitchFamily="18" charset="0"/>
                <a:cs typeface="Times New Roman" pitchFamily="18" charset="0"/>
              </a:rPr>
              <a:t>Web cam scan the QR code and the contents of the QR code will be read by system.</a:t>
            </a:r>
          </a:p>
        </p:txBody>
      </p:sp>
    </p:spTree>
    <p:extLst>
      <p:ext uri="{BB962C8B-B14F-4D97-AF65-F5344CB8AC3E}">
        <p14:creationId xmlns:p14="http://schemas.microsoft.com/office/powerpoint/2010/main" val="2039342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240431"/>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QR VERIFICATION</a:t>
            </a: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177632"/>
            <a:ext cx="10515600" cy="4874636"/>
          </a:xfrm>
        </p:spPr>
        <p:txBody>
          <a:bodyPr>
            <a:noAutofit/>
          </a:bodyPr>
          <a:lstStyle/>
          <a:p>
            <a:pPr algn="just">
              <a:lnSpc>
                <a:spcPct val="150000"/>
              </a:lnSpc>
            </a:pPr>
            <a:r>
              <a:rPr lang="en-US" sz="2400" dirty="0" smtClean="0">
                <a:latin typeface="Times New Roman" pitchFamily="18" charset="0"/>
                <a:cs typeface="Times New Roman" pitchFamily="18" charset="0"/>
              </a:rPr>
              <a:t>If the application finds that the student is within the Student ID and Password matches the one in the database then the app will insert the student has been present in the class. </a:t>
            </a:r>
          </a:p>
          <a:p>
            <a:pPr algn="just">
              <a:lnSpc>
                <a:spcPct val="150000"/>
              </a:lnSpc>
            </a:pPr>
            <a:r>
              <a:rPr lang="en-US" sz="2400" dirty="0" smtClean="0">
                <a:latin typeface="Times New Roman" pitchFamily="18" charset="0"/>
                <a:cs typeface="Times New Roman" pitchFamily="18" charset="0"/>
              </a:rPr>
              <a:t>The contents of the QR code will be captured and sent back to our application. </a:t>
            </a:r>
          </a:p>
          <a:p>
            <a:pPr algn="just">
              <a:lnSpc>
                <a:spcPct val="150000"/>
              </a:lnSpc>
            </a:pPr>
            <a:r>
              <a:rPr lang="en-US" sz="2400" dirty="0" smtClean="0">
                <a:latin typeface="Times New Roman" pitchFamily="18" charset="0"/>
                <a:cs typeface="Times New Roman" pitchFamily="18" charset="0"/>
              </a:rPr>
              <a:t>The server checks then that the QR-Codes is correct and assigned to a user as per the users table. </a:t>
            </a:r>
          </a:p>
          <a:p>
            <a:pPr algn="just">
              <a:lnSpc>
                <a:spcPct val="150000"/>
              </a:lnSpc>
            </a:pPr>
            <a:r>
              <a:rPr lang="en-US" sz="2400" dirty="0" smtClean="0">
                <a:latin typeface="Times New Roman" pitchFamily="18" charset="0"/>
                <a:cs typeface="Times New Roman" pitchFamily="18" charset="0"/>
              </a:rPr>
              <a:t>In case of success, the transaction row will be deleted and the user authenticated</a:t>
            </a:r>
          </a:p>
          <a:p>
            <a:pPr algn="just">
              <a:lnSpc>
                <a:spcPct val="150000"/>
              </a:lnSpc>
            </a:pPr>
            <a:r>
              <a:rPr lang="en-US" sz="2400" dirty="0" smtClean="0">
                <a:latin typeface="Times New Roman" pitchFamily="18" charset="0"/>
                <a:cs typeface="Times New Roman" pitchFamily="18" charset="0"/>
              </a:rPr>
              <a:t>A PHP session is created for the user, being destroyed when the user logs off or when the browser is closed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039342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365126"/>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STUDENT INFORMATION MANAGEMENT</a:t>
            </a: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302327"/>
            <a:ext cx="10515600" cy="4874636"/>
          </a:xfrm>
        </p:spPr>
        <p:txBody>
          <a:bodyPr>
            <a:noAutofit/>
          </a:bodyPr>
          <a:lstStyle/>
          <a:p>
            <a:pPr algn="just">
              <a:lnSpc>
                <a:spcPct val="150000"/>
              </a:lnSpc>
            </a:pPr>
            <a:r>
              <a:rPr lang="en-US" sz="2400" dirty="0" smtClean="0">
                <a:latin typeface="Times New Roman" pitchFamily="18" charset="0"/>
                <a:cs typeface="Times New Roman" pitchFamily="18" charset="0"/>
              </a:rPr>
              <a:t>According to the evaluation content of students’ work under office and departmental target responsibility system we developed improved student database management system.</a:t>
            </a:r>
          </a:p>
          <a:p>
            <a:pPr algn="just">
              <a:lnSpc>
                <a:spcPct val="150000"/>
              </a:lnSpc>
            </a:pPr>
            <a:r>
              <a:rPr lang="en-US" sz="2400" dirty="0" smtClean="0">
                <a:latin typeface="Times New Roman" pitchFamily="18" charset="0"/>
                <a:cs typeface="Times New Roman" pitchFamily="18" charset="0"/>
              </a:rPr>
              <a:t>The student database management application system would have functions such as browse, query, statistics, modification, report.</a:t>
            </a:r>
          </a:p>
          <a:p>
            <a:pPr algn="just">
              <a:lnSpc>
                <a:spcPct val="150000"/>
              </a:lnSpc>
            </a:pPr>
            <a:r>
              <a:rPr lang="en-US" sz="2400" dirty="0" smtClean="0">
                <a:latin typeface="Times New Roman" pitchFamily="18" charset="0"/>
                <a:cs typeface="Times New Roman" pitchFamily="18" charset="0"/>
              </a:rPr>
              <a:t>Each function should be refined to adapt the different demand and it gives a comprehensive look at all the data on a single screen and ensures that all essential data is highlighted. </a:t>
            </a:r>
          </a:p>
          <a:p>
            <a:pPr algn="just">
              <a:lnSpc>
                <a:spcPct val="150000"/>
              </a:lnSpc>
            </a:pPr>
            <a:r>
              <a:rPr lang="en-US" sz="2400" dirty="0" smtClean="0">
                <a:latin typeface="Times New Roman" pitchFamily="18" charset="0"/>
                <a:cs typeface="Times New Roman" pitchFamily="18" charset="0"/>
              </a:rPr>
              <a:t>This results in better productivity and growth with minimum effort.</a:t>
            </a:r>
          </a:p>
        </p:txBody>
      </p:sp>
    </p:spTree>
    <p:extLst>
      <p:ext uri="{BB962C8B-B14F-4D97-AF65-F5344CB8AC3E}">
        <p14:creationId xmlns:p14="http://schemas.microsoft.com/office/powerpoint/2010/main" val="2039342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584D-897F-4E91-BF0C-A4901F278328}"/>
              </a:ext>
            </a:extLst>
          </p:cNvPr>
          <p:cNvSpPr>
            <a:spLocks noGrp="1"/>
          </p:cNvSpPr>
          <p:nvPr>
            <p:ph type="title"/>
          </p:nvPr>
        </p:nvSpPr>
        <p:spPr>
          <a:xfrm>
            <a:off x="838200" y="365126"/>
            <a:ext cx="10515600" cy="784802"/>
          </a:xfrm>
        </p:spPr>
        <p:txBody>
          <a:bodyPr>
            <a:normAutofit fontScale="90000"/>
          </a:bodyPr>
          <a:lstStyle/>
          <a:p>
            <a:pPr>
              <a:lnSpc>
                <a:spcPct val="150000"/>
              </a:lnSpc>
            </a:pPr>
            <a:r>
              <a:rPr lang="en-US" sz="3200" b="1" dirty="0" smtClean="0">
                <a:latin typeface="Times New Roman" pitchFamily="18" charset="0"/>
                <a:cs typeface="Times New Roman" pitchFamily="18" charset="0"/>
              </a:rPr>
              <a:t>AES ENCRYPTION</a:t>
            </a:r>
            <a:endParaRPr lang="en-US" sz="3200" b="1" dirty="0" smtClean="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BE03B349-190F-4BDA-AA7C-CE9FF519D76B}"/>
              </a:ext>
            </a:extLst>
          </p:cNvPr>
          <p:cNvSpPr>
            <a:spLocks noGrp="1"/>
          </p:cNvSpPr>
          <p:nvPr>
            <p:ph idx="1"/>
          </p:nvPr>
        </p:nvSpPr>
        <p:spPr>
          <a:xfrm>
            <a:off x="838200" y="1302327"/>
            <a:ext cx="10515600" cy="4874636"/>
          </a:xfrm>
        </p:spPr>
        <p:txBody>
          <a:bodyPr>
            <a:noAutofit/>
          </a:bodyPr>
          <a:lstStyle/>
          <a:p>
            <a:pPr algn="just">
              <a:lnSpc>
                <a:spcPct val="150000"/>
              </a:lnSpc>
            </a:pPr>
            <a:r>
              <a:rPr lang="en-US" sz="1800" u="sng" dirty="0">
                <a:hlinkClick r:id="rId2"/>
              </a:rPr>
              <a:t>Advanced Encryption Standard (AES)</a:t>
            </a:r>
            <a:r>
              <a:rPr lang="en-US" sz="1800" dirty="0"/>
              <a:t> is a specification for the encryption of electronic data established by the U.S National Institute of Standards and Technology (NIST) in 2001. AES is widely used today as it is a much </a:t>
            </a:r>
            <a:r>
              <a:rPr lang="en-US" sz="1800" dirty="0" smtClean="0"/>
              <a:t>stronger </a:t>
            </a:r>
            <a:r>
              <a:rPr lang="en-US" sz="1800" dirty="0"/>
              <a:t>than DES and triple DES despite being harder to implement</a:t>
            </a:r>
            <a:r>
              <a:rPr lang="en-US" sz="1800" dirty="0" smtClean="0"/>
              <a:t>.</a:t>
            </a:r>
          </a:p>
          <a:p>
            <a:pPr algn="just">
              <a:lnSpc>
                <a:spcPct val="150000"/>
              </a:lnSpc>
            </a:pPr>
            <a:r>
              <a:rPr lang="en-US" sz="1800" dirty="0"/>
              <a:t>AES performs operations on bytes of data rather than in bits. Since the block size is 128 bits, the cipher processes 128 bits (or 16 bytes) of the input data at a time</a:t>
            </a:r>
            <a:endParaRPr lang="en-US" sz="1800"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317" t="5412" r="6667" b="5882"/>
          <a:stretch/>
        </p:blipFill>
        <p:spPr>
          <a:xfrm>
            <a:off x="6821423" y="3154680"/>
            <a:ext cx="4901185" cy="3447288"/>
          </a:xfrm>
          <a:prstGeom prst="rect">
            <a:avLst/>
          </a:prstGeom>
        </p:spPr>
      </p:pic>
    </p:spTree>
    <p:extLst>
      <p:ext uri="{BB962C8B-B14F-4D97-AF65-F5344CB8AC3E}">
        <p14:creationId xmlns:p14="http://schemas.microsoft.com/office/powerpoint/2010/main" val="203934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FE1C-4D18-4C15-9973-EA1A94C9880F}"/>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METHODOLOGY AND MATERIALS USED:</a:t>
            </a:r>
          </a:p>
        </p:txBody>
      </p:sp>
      <p:sp>
        <p:nvSpPr>
          <p:cNvPr id="3" name="Content Placeholder 2">
            <a:extLst>
              <a:ext uri="{FF2B5EF4-FFF2-40B4-BE49-F238E27FC236}">
                <a16:creationId xmlns:a16="http://schemas.microsoft.com/office/drawing/2014/main" id="{3CC65E8A-F11A-4789-B15E-B02B1B61F3E3}"/>
              </a:ext>
            </a:extLst>
          </p:cNvPr>
          <p:cNvSpPr>
            <a:spLocks noGrp="1"/>
          </p:cNvSpPr>
          <p:nvPr>
            <p:ph idx="1"/>
          </p:nvPr>
        </p:nvSpPr>
        <p:spPr>
          <a:xfrm>
            <a:off x="838200" y="1459677"/>
            <a:ext cx="10515600" cy="4772706"/>
          </a:xfrm>
        </p:spPr>
        <p:txBody>
          <a:bodyPr>
            <a:normAutofit lnSpcReduction="10000"/>
          </a:bodyPr>
          <a:lstStyle/>
          <a:p>
            <a:pPr algn="just">
              <a:lnSpc>
                <a:spcPct val="150000"/>
              </a:lnSpc>
            </a:pPr>
            <a:r>
              <a:rPr lang="en-US" sz="2400" dirty="0" smtClean="0">
                <a:latin typeface="Times New Roman" pitchFamily="18" charset="0"/>
                <a:cs typeface="Times New Roman" pitchFamily="18" charset="0"/>
              </a:rPr>
              <a:t>This stage highlights the usability of the proposed system. During this stage, the system is evaluated while user satisfaction is ensured. </a:t>
            </a:r>
          </a:p>
          <a:p>
            <a:pPr algn="just">
              <a:lnSpc>
                <a:spcPct val="150000"/>
              </a:lnSpc>
            </a:pPr>
            <a:r>
              <a:rPr lang="en-US" sz="2400" dirty="0" smtClean="0">
                <a:latin typeface="Times New Roman" pitchFamily="18" charset="0"/>
                <a:cs typeface="Times New Roman" pitchFamily="18" charset="0"/>
              </a:rPr>
              <a:t>The test was executed on the proposed system by running it on Google chrome using the </a:t>
            </a:r>
            <a:r>
              <a:rPr lang="en-US" sz="2400" dirty="0" err="1" smtClean="0">
                <a:latin typeface="Times New Roman" pitchFamily="18" charset="0"/>
                <a:cs typeface="Times New Roman" pitchFamily="18" charset="0"/>
              </a:rPr>
              <a:t>localhost</a:t>
            </a:r>
            <a:r>
              <a:rPr lang="en-US" sz="2400" dirty="0" smtClean="0">
                <a:latin typeface="Times New Roman" pitchFamily="18" charset="0"/>
                <a:cs typeface="Times New Roman" pitchFamily="18" charset="0"/>
              </a:rPr>
              <a:t> server.</a:t>
            </a:r>
          </a:p>
          <a:p>
            <a:pPr algn="just">
              <a:lnSpc>
                <a:spcPct val="150000"/>
              </a:lnSpc>
            </a:pPr>
            <a:r>
              <a:rPr lang="en-US" sz="2400" dirty="0" smtClean="0">
                <a:latin typeface="Times New Roman" pitchFamily="18" charset="0"/>
                <a:cs typeface="Times New Roman" pitchFamily="18" charset="0"/>
              </a:rPr>
              <a:t>The students were first briefed on the prototype’s usage and the user interface. The usability of the proposed system was also determined. </a:t>
            </a:r>
          </a:p>
          <a:p>
            <a:pPr algn="just">
              <a:lnSpc>
                <a:spcPct val="150000"/>
              </a:lnSpc>
            </a:pPr>
            <a:r>
              <a:rPr lang="en-US" sz="2400" dirty="0" smtClean="0">
                <a:latin typeface="Times New Roman" pitchFamily="18" charset="0"/>
                <a:cs typeface="Times New Roman" pitchFamily="18" charset="0"/>
              </a:rPr>
              <a:t>As can be construed by the result, a significant amount of users agrees that the system is practical, useful and fulfills the project’s primary objective</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420716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221" r="1394" b="5280"/>
          <a:stretch/>
        </p:blipFill>
        <p:spPr>
          <a:xfrm>
            <a:off x="417632" y="1572768"/>
            <a:ext cx="10783768" cy="4626864"/>
          </a:xfrm>
        </p:spPr>
      </p:pic>
    </p:spTree>
    <p:extLst>
      <p:ext uri="{BB962C8B-B14F-4D97-AF65-F5344CB8AC3E}">
        <p14:creationId xmlns:p14="http://schemas.microsoft.com/office/powerpoint/2010/main" val="635676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332" r="3828" b="11654"/>
          <a:stretch/>
        </p:blipFill>
        <p:spPr>
          <a:xfrm>
            <a:off x="134168" y="1481328"/>
            <a:ext cx="5974024" cy="3081528"/>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1789" r="2279" b="10970"/>
          <a:stretch/>
        </p:blipFill>
        <p:spPr>
          <a:xfrm>
            <a:off x="6577584" y="1499616"/>
            <a:ext cx="5227320" cy="3090672"/>
          </a:xfrm>
          <a:prstGeom prst="rect">
            <a:avLst/>
          </a:prstGeom>
        </p:spPr>
      </p:pic>
    </p:spTree>
    <p:extLst>
      <p:ext uri="{BB962C8B-B14F-4D97-AF65-F5344CB8AC3E}">
        <p14:creationId xmlns:p14="http://schemas.microsoft.com/office/powerpoint/2010/main" val="894810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051" r="6758" b="6414"/>
          <a:stretch/>
        </p:blipFill>
        <p:spPr>
          <a:xfrm>
            <a:off x="170744" y="1472184"/>
            <a:ext cx="5425384" cy="354787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872" r="3548" b="7119"/>
          <a:stretch/>
        </p:blipFill>
        <p:spPr>
          <a:xfrm>
            <a:off x="6236208" y="1499617"/>
            <a:ext cx="5468112" cy="3218688"/>
          </a:xfrm>
          <a:prstGeom prst="rect">
            <a:avLst/>
          </a:prstGeom>
        </p:spPr>
      </p:pic>
    </p:spTree>
    <p:extLst>
      <p:ext uri="{BB962C8B-B14F-4D97-AF65-F5344CB8AC3E}">
        <p14:creationId xmlns:p14="http://schemas.microsoft.com/office/powerpoint/2010/main" val="1944903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051" r="4174" b="7674"/>
          <a:stretch/>
        </p:blipFill>
        <p:spPr>
          <a:xfrm>
            <a:off x="128016" y="1298447"/>
            <a:ext cx="5458968" cy="3493009"/>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051" r="1982" b="12718"/>
          <a:stretch/>
        </p:blipFill>
        <p:spPr>
          <a:xfrm>
            <a:off x="6096000" y="1298447"/>
            <a:ext cx="5425440" cy="3273553"/>
          </a:xfrm>
          <a:prstGeom prst="rect">
            <a:avLst/>
          </a:prstGeom>
        </p:spPr>
      </p:pic>
    </p:spTree>
    <p:extLst>
      <p:ext uri="{BB962C8B-B14F-4D97-AF65-F5344CB8AC3E}">
        <p14:creationId xmlns:p14="http://schemas.microsoft.com/office/powerpoint/2010/main" val="2999151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ABSTRACT</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302331"/>
            <a:ext cx="10515600" cy="5209516"/>
          </a:xfrm>
        </p:spPr>
        <p:txBody>
          <a:bodyPr>
            <a:normAutofit lnSpcReduction="10000"/>
          </a:bodyPr>
          <a:lstStyle/>
          <a:p>
            <a:pPr algn="just">
              <a:lnSpc>
                <a:spcPct val="170000"/>
              </a:lnSpc>
            </a:pPr>
            <a:r>
              <a:rPr lang="en-US" sz="2400" dirty="0" smtClean="0">
                <a:latin typeface="Times New Roman" pitchFamily="18" charset="0"/>
                <a:cs typeface="Times New Roman" pitchFamily="18" charset="0"/>
              </a:rPr>
              <a:t>Student database management system is linked to all of the student’s class performance, billing, accounts, attendance and activities. </a:t>
            </a:r>
          </a:p>
          <a:p>
            <a:pPr algn="just">
              <a:lnSpc>
                <a:spcPct val="170000"/>
              </a:lnSpc>
            </a:pPr>
            <a:r>
              <a:rPr lang="en-US" sz="2400" dirty="0" smtClean="0">
                <a:latin typeface="Times New Roman" pitchFamily="18" charset="0"/>
                <a:cs typeface="Times New Roman" pitchFamily="18" charset="0"/>
              </a:rPr>
              <a:t>The student data are easy to accessible at one step by scanning their unique QR code.</a:t>
            </a:r>
          </a:p>
          <a:p>
            <a:pPr algn="just">
              <a:lnSpc>
                <a:spcPct val="170000"/>
              </a:lnSpc>
            </a:pPr>
            <a:r>
              <a:rPr lang="en-US" sz="2400" dirty="0" smtClean="0">
                <a:latin typeface="Times New Roman" pitchFamily="18" charset="0"/>
                <a:cs typeface="Times New Roman" pitchFamily="18" charset="0"/>
              </a:rPr>
              <a:t>We are developing front end design in HTML, CSS, </a:t>
            </a:r>
            <a:r>
              <a:rPr lang="en-US" sz="2400" dirty="0" err="1" smtClean="0">
                <a:latin typeface="Times New Roman" pitchFamily="18" charset="0"/>
                <a:cs typeface="Times New Roman" pitchFamily="18" charset="0"/>
              </a:rPr>
              <a:t>Javascript</a:t>
            </a:r>
            <a:r>
              <a:rPr lang="en-US" sz="2400" dirty="0" smtClean="0">
                <a:latin typeface="Times New Roman" pitchFamily="18" charset="0"/>
                <a:cs typeface="Times New Roman" pitchFamily="18" charset="0"/>
              </a:rPr>
              <a:t> and PHP and back end in </a:t>
            </a:r>
            <a:r>
              <a:rPr lang="en-US" sz="2400" dirty="0" err="1" smtClean="0">
                <a:latin typeface="Times New Roman" pitchFamily="18" charset="0"/>
                <a:cs typeface="Times New Roman" pitchFamily="18" charset="0"/>
              </a:rPr>
              <a:t>MySql</a:t>
            </a:r>
            <a:r>
              <a:rPr lang="en-US" sz="2400" dirty="0" smtClean="0">
                <a:latin typeface="Times New Roman" pitchFamily="18" charset="0"/>
                <a:cs typeface="Times New Roman" pitchFamily="18" charset="0"/>
              </a:rPr>
              <a:t> database for store and retrieve student data.</a:t>
            </a:r>
          </a:p>
          <a:p>
            <a:pPr algn="just">
              <a:lnSpc>
                <a:spcPct val="170000"/>
              </a:lnSpc>
            </a:pPr>
            <a:r>
              <a:rPr lang="en-US" sz="2400" dirty="0" smtClean="0">
                <a:latin typeface="Times New Roman" pitchFamily="18" charset="0"/>
                <a:cs typeface="Times New Roman" pitchFamily="18" charset="0"/>
              </a:rPr>
              <a:t>This project work would be reduced and number of workers in each department staff also reduces as one single operator can run this web application.</a:t>
            </a:r>
          </a:p>
          <a:p>
            <a:pPr algn="just">
              <a:lnSpc>
                <a:spcPct val="170000"/>
              </a:lnSpc>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207677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200" r="2017" b="6895"/>
          <a:stretch/>
        </p:blipFill>
        <p:spPr>
          <a:xfrm>
            <a:off x="161600" y="1819656"/>
            <a:ext cx="4885888" cy="3520440"/>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832" r="2549" b="6383"/>
          <a:stretch/>
        </p:blipFill>
        <p:spPr>
          <a:xfrm>
            <a:off x="5394960" y="1783080"/>
            <a:ext cx="6291072" cy="3602736"/>
          </a:xfrm>
          <a:prstGeom prst="rect">
            <a:avLst/>
          </a:prstGeom>
        </p:spPr>
      </p:pic>
    </p:spTree>
    <p:extLst>
      <p:ext uri="{BB962C8B-B14F-4D97-AF65-F5344CB8AC3E}">
        <p14:creationId xmlns:p14="http://schemas.microsoft.com/office/powerpoint/2010/main" val="1187953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2719" r="1700" b="7853"/>
          <a:stretch/>
        </p:blipFill>
        <p:spPr>
          <a:xfrm>
            <a:off x="6553256" y="1627632"/>
            <a:ext cx="5288224" cy="3557016"/>
          </a:xfrm>
          <a:prstGeom prst="rect">
            <a:avLst/>
          </a:prstGeom>
        </p:spPr>
      </p:pic>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1902" r="2022" b="12346"/>
          <a:stretch/>
        </p:blipFill>
        <p:spPr>
          <a:xfrm>
            <a:off x="365928" y="1591055"/>
            <a:ext cx="5614248" cy="3392425"/>
          </a:xfrm>
        </p:spPr>
      </p:pic>
    </p:spTree>
    <p:extLst>
      <p:ext uri="{BB962C8B-B14F-4D97-AF65-F5344CB8AC3E}">
        <p14:creationId xmlns:p14="http://schemas.microsoft.com/office/powerpoint/2010/main" val="2694198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 t="11435" r="1214" b="10501"/>
          <a:stretch/>
        </p:blipFill>
        <p:spPr>
          <a:xfrm>
            <a:off x="2228144" y="2203703"/>
            <a:ext cx="8186872" cy="3502153"/>
          </a:xfrm>
        </p:spPr>
      </p:pic>
    </p:spTree>
    <p:extLst>
      <p:ext uri="{BB962C8B-B14F-4D97-AF65-F5344CB8AC3E}">
        <p14:creationId xmlns:p14="http://schemas.microsoft.com/office/powerpoint/2010/main" val="1148307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820" r="3320" b="10687"/>
          <a:stretch/>
        </p:blipFill>
        <p:spPr>
          <a:xfrm>
            <a:off x="234696" y="512064"/>
            <a:ext cx="5324856" cy="2487168"/>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2765" r="3046" b="8826"/>
          <a:stretch/>
        </p:blipFill>
        <p:spPr>
          <a:xfrm>
            <a:off x="6580632" y="512064"/>
            <a:ext cx="5141976" cy="256032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299" r="3486" b="6411"/>
          <a:stretch/>
        </p:blipFill>
        <p:spPr>
          <a:xfrm>
            <a:off x="234696" y="3959351"/>
            <a:ext cx="5315712" cy="249631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2085" r="2754" b="9216"/>
          <a:stretch/>
        </p:blipFill>
        <p:spPr>
          <a:xfrm>
            <a:off x="6352032" y="3922776"/>
            <a:ext cx="5379720" cy="2441448"/>
          </a:xfrm>
          <a:prstGeom prst="rect">
            <a:avLst/>
          </a:prstGeom>
        </p:spPr>
      </p:pic>
    </p:spTree>
    <p:extLst>
      <p:ext uri="{BB962C8B-B14F-4D97-AF65-F5344CB8AC3E}">
        <p14:creationId xmlns:p14="http://schemas.microsoft.com/office/powerpoint/2010/main" val="230607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790" r="3238" b="11929"/>
          <a:stretch/>
        </p:blipFill>
        <p:spPr>
          <a:xfrm>
            <a:off x="1825808" y="2203704"/>
            <a:ext cx="8470336" cy="3319272"/>
          </a:xfrm>
        </p:spPr>
      </p:pic>
    </p:spTree>
    <p:extLst>
      <p:ext uri="{BB962C8B-B14F-4D97-AF65-F5344CB8AC3E}">
        <p14:creationId xmlns:p14="http://schemas.microsoft.com/office/powerpoint/2010/main" val="708696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671" r="4944" b="7671"/>
          <a:stretch/>
        </p:blipFill>
        <p:spPr>
          <a:xfrm>
            <a:off x="7153712" y="457200"/>
            <a:ext cx="4395160" cy="2724912"/>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216" r="2882" b="5466"/>
          <a:stretch/>
        </p:blipFill>
        <p:spPr>
          <a:xfrm>
            <a:off x="289560" y="731520"/>
            <a:ext cx="5855208" cy="246888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3527" r="2637" b="8980"/>
          <a:stretch/>
        </p:blipFill>
        <p:spPr>
          <a:xfrm>
            <a:off x="1362456" y="4041647"/>
            <a:ext cx="9793224" cy="2203705"/>
          </a:xfrm>
          <a:prstGeom prst="rect">
            <a:avLst/>
          </a:prstGeom>
        </p:spPr>
      </p:pic>
    </p:spTree>
    <p:extLst>
      <p:ext uri="{BB962C8B-B14F-4D97-AF65-F5344CB8AC3E}">
        <p14:creationId xmlns:p14="http://schemas.microsoft.com/office/powerpoint/2010/main" val="2523817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122" r="1909" b="6297"/>
          <a:stretch/>
        </p:blipFill>
        <p:spPr>
          <a:xfrm>
            <a:off x="539496" y="539496"/>
            <a:ext cx="9866376" cy="2606040"/>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893" r="1909" b="10412"/>
          <a:stretch/>
        </p:blipFill>
        <p:spPr>
          <a:xfrm>
            <a:off x="539496" y="3236976"/>
            <a:ext cx="9866376" cy="2916936"/>
          </a:xfrm>
          <a:prstGeom prst="rect">
            <a:avLst/>
          </a:prstGeom>
        </p:spPr>
      </p:pic>
    </p:spTree>
    <p:extLst>
      <p:ext uri="{BB962C8B-B14F-4D97-AF65-F5344CB8AC3E}">
        <p14:creationId xmlns:p14="http://schemas.microsoft.com/office/powerpoint/2010/main" val="2190518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3721" r="2469" b="6275"/>
          <a:stretch/>
        </p:blipFill>
        <p:spPr>
          <a:xfrm>
            <a:off x="289616" y="667512"/>
            <a:ext cx="4693864" cy="2798064"/>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0" t="11893" r="7357" b="18824"/>
          <a:stretch/>
        </p:blipFill>
        <p:spPr>
          <a:xfrm>
            <a:off x="5605272" y="603504"/>
            <a:ext cx="5614416" cy="242316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7394" t="30599" r="7333" b="10905"/>
          <a:stretch/>
        </p:blipFill>
        <p:spPr>
          <a:xfrm>
            <a:off x="2636548" y="4123944"/>
            <a:ext cx="7571232" cy="1618488"/>
          </a:xfrm>
          <a:prstGeom prst="rect">
            <a:avLst/>
          </a:prstGeom>
        </p:spPr>
      </p:pic>
    </p:spTree>
    <p:extLst>
      <p:ext uri="{BB962C8B-B14F-4D97-AF65-F5344CB8AC3E}">
        <p14:creationId xmlns:p14="http://schemas.microsoft.com/office/powerpoint/2010/main" val="764634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992" r="2206" b="6052"/>
          <a:stretch/>
        </p:blipFill>
        <p:spPr>
          <a:xfrm>
            <a:off x="2520752" y="1746504"/>
            <a:ext cx="7565080" cy="3566160"/>
          </a:xfrm>
        </p:spPr>
      </p:pic>
    </p:spTree>
    <p:extLst>
      <p:ext uri="{BB962C8B-B14F-4D97-AF65-F5344CB8AC3E}">
        <p14:creationId xmlns:p14="http://schemas.microsoft.com/office/powerpoint/2010/main" val="2364369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3250" r="2831" b="9235"/>
          <a:stretch/>
        </p:blipFill>
        <p:spPr>
          <a:xfrm>
            <a:off x="234752" y="658368"/>
            <a:ext cx="5333944" cy="2532888"/>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1291" b="8675"/>
          <a:stretch/>
        </p:blipFill>
        <p:spPr>
          <a:xfrm>
            <a:off x="5934456" y="594360"/>
            <a:ext cx="5760720" cy="261518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55" t="12814" r="1455" b="4457"/>
          <a:stretch/>
        </p:blipFill>
        <p:spPr>
          <a:xfrm>
            <a:off x="1149096" y="3794760"/>
            <a:ext cx="10058400" cy="2715768"/>
          </a:xfrm>
          <a:prstGeom prst="rect">
            <a:avLst/>
          </a:prstGeom>
        </p:spPr>
      </p:pic>
    </p:spTree>
    <p:extLst>
      <p:ext uri="{BB962C8B-B14F-4D97-AF65-F5344CB8AC3E}">
        <p14:creationId xmlns:p14="http://schemas.microsoft.com/office/powerpoint/2010/main" val="315964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AREA OF FOCUS</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288475"/>
            <a:ext cx="10515600" cy="5403273"/>
          </a:xfrm>
        </p:spPr>
        <p:txBody>
          <a:bodyPr>
            <a:normAutofit/>
          </a:bodyPr>
          <a:lstStyle/>
          <a:p>
            <a:pPr algn="just">
              <a:lnSpc>
                <a:spcPct val="170000"/>
              </a:lnSpc>
            </a:pPr>
            <a:r>
              <a:rPr lang="en-US" sz="2400" dirty="0" smtClean="0">
                <a:latin typeface="Times New Roman" pitchFamily="18" charset="0"/>
                <a:cs typeface="Times New Roman" pitchFamily="18" charset="0"/>
              </a:rPr>
              <a:t>This project deals with a concept derived from Management Information System, it is a unique attempt to aid the management of information of students in a university know as Student Database Management System</a:t>
            </a:r>
          </a:p>
          <a:p>
            <a:pPr algn="just">
              <a:lnSpc>
                <a:spcPct val="170000"/>
              </a:lnSpc>
            </a:pPr>
            <a:r>
              <a:rPr lang="en-US" sz="2400" dirty="0" smtClean="0">
                <a:latin typeface="Times New Roman" pitchFamily="18" charset="0"/>
                <a:cs typeface="Times New Roman" pitchFamily="18" charset="0"/>
              </a:rPr>
              <a:t>A student database management system is automation of manual performance record management which enables the user to assess necessary data at any place and any time through internet. </a:t>
            </a:r>
          </a:p>
          <a:p>
            <a:pPr algn="just">
              <a:lnSpc>
                <a:spcPct val="170000"/>
              </a:lnSpc>
            </a:pPr>
            <a:r>
              <a:rPr lang="en-US" sz="2400" dirty="0" smtClean="0">
                <a:latin typeface="Times New Roman" pitchFamily="18" charset="0"/>
                <a:cs typeface="Times New Roman" pitchFamily="18" charset="0"/>
              </a:rPr>
              <a:t>Obtaining a college web portal should provide all data and upgrade data time to time which should also improves transparency</a:t>
            </a:r>
          </a:p>
        </p:txBody>
      </p:sp>
    </p:spTree>
    <p:extLst>
      <p:ext uri="{BB962C8B-B14F-4D97-AF65-F5344CB8AC3E}">
        <p14:creationId xmlns:p14="http://schemas.microsoft.com/office/powerpoint/2010/main" val="2207677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182F-7CA9-4DAF-B0AA-6A77F7A430D7}"/>
              </a:ext>
            </a:extLst>
          </p:cNvPr>
          <p:cNvSpPr>
            <a:spLocks noGrp="1"/>
          </p:cNvSpPr>
          <p:nvPr>
            <p:ph type="title"/>
          </p:nvPr>
        </p:nvSpPr>
        <p:spPr>
          <a:xfrm>
            <a:off x="838200" y="365126"/>
            <a:ext cx="10515600" cy="770948"/>
          </a:xfrm>
        </p:spPr>
        <p:txBody>
          <a:bodyPr>
            <a:normAutofit/>
          </a:bodyPr>
          <a:lstStyle/>
          <a:p>
            <a:r>
              <a:rPr lang="en-US" sz="3200" b="1" dirty="0" smtClean="0">
                <a:latin typeface="Times New Roman" pitchFamily="18" charset="0"/>
                <a:cs typeface="Times New Roman" pitchFamily="18" charset="0"/>
              </a:rPr>
              <a:t>CONCLUSION</a:t>
            </a:r>
            <a:endParaRPr lang="en-US"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C0C5BBE9-50B5-4568-A62C-991F2C613A99}"/>
              </a:ext>
            </a:extLst>
          </p:cNvPr>
          <p:cNvSpPr>
            <a:spLocks noGrp="1"/>
          </p:cNvSpPr>
          <p:nvPr>
            <p:ph idx="1"/>
          </p:nvPr>
        </p:nvSpPr>
        <p:spPr>
          <a:xfrm>
            <a:off x="838200" y="1122218"/>
            <a:ext cx="10515600" cy="5250873"/>
          </a:xfrm>
        </p:spPr>
        <p:txBody>
          <a:bodyPr>
            <a:normAutofit lnSpcReduction="10000"/>
          </a:bodyPr>
          <a:lstStyle/>
          <a:p>
            <a:pPr algn="just">
              <a:lnSpc>
                <a:spcPct val="150000"/>
              </a:lnSpc>
            </a:pPr>
            <a:r>
              <a:rPr lang="en-US" sz="2400" dirty="0" smtClean="0">
                <a:latin typeface="Times New Roman" pitchFamily="18" charset="0"/>
                <a:cs typeface="Times New Roman" pitchFamily="18" charset="0"/>
              </a:rPr>
              <a:t>The basic goal of designing student information management database system is the database application system that is directed towards the evaluation content of students’ work under office and departmental target responsibility system. </a:t>
            </a:r>
          </a:p>
          <a:p>
            <a:pPr algn="just">
              <a:lnSpc>
                <a:spcPct val="150000"/>
              </a:lnSpc>
            </a:pPr>
            <a:r>
              <a:rPr lang="en-US" sz="2400" dirty="0" smtClean="0">
                <a:latin typeface="Times New Roman" pitchFamily="18" charset="0"/>
                <a:cs typeface="Times New Roman" pitchFamily="18" charset="0"/>
              </a:rPr>
              <a:t>In order to implement the function of student information management, we designed the functional requirement, overall structure, data sheets and fields, data sheet Association and software codes in this paper.</a:t>
            </a:r>
          </a:p>
          <a:p>
            <a:pPr algn="just">
              <a:lnSpc>
                <a:spcPct val="150000"/>
              </a:lnSpc>
            </a:pPr>
            <a:r>
              <a:rPr lang="en-US" sz="2400" dirty="0" smtClean="0">
                <a:latin typeface="Times New Roman" pitchFamily="18" charset="0"/>
                <a:cs typeface="Times New Roman" pitchFamily="18" charset="0"/>
              </a:rPr>
              <a:t>Having a web based front end removes the requirement of users having to understand and use a database directly, and allows users to connect from anywhere with an internet connection and a basic web browser. </a:t>
            </a:r>
            <a:endParaRPr lang="en-US" sz="24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C3542A76-AB14-4703-A5C6-8734C058362E}"/>
              </a:ext>
            </a:extLst>
          </p:cNvPr>
          <p:cNvSpPr/>
          <p:nvPr/>
        </p:nvSpPr>
        <p:spPr>
          <a:xfrm>
            <a:off x="3048000" y="2690336"/>
            <a:ext cx="6096000" cy="369332"/>
          </a:xfrm>
          <a:prstGeom prst="rect">
            <a:avLst/>
          </a:prstGeom>
        </p:spPr>
        <p:txBody>
          <a:bodyPr>
            <a:spAutoFit/>
          </a:bodyPr>
          <a:lstStyle/>
          <a:p>
            <a:endParaRPr lang="en-US" dirty="0">
              <a:solidFill>
                <a:srgbClr val="202124"/>
              </a:solidFill>
              <a:latin typeface="arial" panose="020B0604020202020204" pitchFamily="34" charset="0"/>
            </a:endParaRPr>
          </a:p>
        </p:txBody>
      </p:sp>
    </p:spTree>
    <p:extLst>
      <p:ext uri="{BB962C8B-B14F-4D97-AF65-F5344CB8AC3E}">
        <p14:creationId xmlns:p14="http://schemas.microsoft.com/office/powerpoint/2010/main" val="3616131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182F-7CA9-4DAF-B0AA-6A77F7A430D7}"/>
              </a:ext>
            </a:extLst>
          </p:cNvPr>
          <p:cNvSpPr>
            <a:spLocks noGrp="1"/>
          </p:cNvSpPr>
          <p:nvPr>
            <p:ph type="title"/>
          </p:nvPr>
        </p:nvSpPr>
        <p:spPr>
          <a:xfrm>
            <a:off x="838200" y="365126"/>
            <a:ext cx="10515600" cy="770948"/>
          </a:xfrm>
        </p:spPr>
        <p:txBody>
          <a:bodyPr>
            <a:normAutofit/>
          </a:bodyPr>
          <a:lstStyle/>
          <a:p>
            <a:r>
              <a:rPr lang="en-US" sz="3200" b="1" dirty="0" smtClean="0">
                <a:latin typeface="Times New Roman" pitchFamily="18" charset="0"/>
                <a:cs typeface="Times New Roman" pitchFamily="18" charset="0"/>
              </a:rPr>
              <a:t>FUTURE SCOPE</a:t>
            </a:r>
            <a:endParaRPr lang="en-US" sz="3200" b="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C0C5BBE9-50B5-4568-A62C-991F2C613A99}"/>
              </a:ext>
            </a:extLst>
          </p:cNvPr>
          <p:cNvSpPr>
            <a:spLocks noGrp="1"/>
          </p:cNvSpPr>
          <p:nvPr>
            <p:ph idx="1"/>
          </p:nvPr>
        </p:nvSpPr>
        <p:spPr>
          <a:xfrm>
            <a:off x="838200" y="1122218"/>
            <a:ext cx="10515600" cy="5250873"/>
          </a:xfrm>
        </p:spPr>
        <p:txBody>
          <a:bodyPr>
            <a:normAutofit/>
          </a:bodyPr>
          <a:lstStyle/>
          <a:p>
            <a:pPr algn="just">
              <a:lnSpc>
                <a:spcPct val="150000"/>
              </a:lnSpc>
            </a:pPr>
            <a:r>
              <a:rPr lang="en-US" sz="2400" dirty="0" smtClean="0">
                <a:latin typeface="Times New Roman" pitchFamily="18" charset="0"/>
                <a:cs typeface="Times New Roman" pitchFamily="18" charset="0"/>
              </a:rPr>
              <a:t>In future web portal can be combined with the university internal and external web sites. So that all courses in the university will have single web app. </a:t>
            </a:r>
          </a:p>
          <a:p>
            <a:pPr algn="just">
              <a:lnSpc>
                <a:spcPct val="150000"/>
              </a:lnSpc>
            </a:pPr>
            <a:r>
              <a:rPr lang="en-US" sz="2400" dirty="0" smtClean="0">
                <a:latin typeface="Times New Roman" pitchFamily="18" charset="0"/>
                <a:cs typeface="Times New Roman" pitchFamily="18" charset="0"/>
              </a:rPr>
              <a:t>Students can directly fill a resume forum system will use artificial intelligence and sent the resume to companies as per student requirement and eligibility criteria</a:t>
            </a:r>
          </a:p>
          <a:p>
            <a:pPr algn="just">
              <a:lnSpc>
                <a:spcPct val="150000"/>
              </a:lnSpc>
            </a:pPr>
            <a:r>
              <a:rPr lang="en-US" sz="2400" dirty="0" smtClean="0">
                <a:latin typeface="Times New Roman" pitchFamily="18" charset="0"/>
                <a:cs typeface="Times New Roman" pitchFamily="18" charset="0"/>
              </a:rPr>
              <a:t>The present system may be further upgraded in future even maintain the activities in hostel like hostel mess bill and attendance system even in hostels.</a:t>
            </a:r>
          </a:p>
          <a:p>
            <a:pPr algn="just">
              <a:lnSpc>
                <a:spcPct val="150000"/>
              </a:lnSpc>
            </a:pPr>
            <a:r>
              <a:rPr lang="en-US" sz="2400" dirty="0" smtClean="0">
                <a:latin typeface="Times New Roman" pitchFamily="18" charset="0"/>
                <a:cs typeface="Times New Roman" pitchFamily="18" charset="0"/>
              </a:rPr>
              <a:t>By using artificial intelligence the web portal may track the usage of Wi-Fi based on the students registered device.</a:t>
            </a:r>
            <a:endParaRPr lang="en-US" sz="2400" dirty="0">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C3542A76-AB14-4703-A5C6-8734C058362E}"/>
              </a:ext>
            </a:extLst>
          </p:cNvPr>
          <p:cNvSpPr/>
          <p:nvPr/>
        </p:nvSpPr>
        <p:spPr>
          <a:xfrm>
            <a:off x="3048000" y="2690336"/>
            <a:ext cx="6096000" cy="369332"/>
          </a:xfrm>
          <a:prstGeom prst="rect">
            <a:avLst/>
          </a:prstGeom>
        </p:spPr>
        <p:txBody>
          <a:bodyPr>
            <a:spAutoFit/>
          </a:bodyPr>
          <a:lstStyle/>
          <a:p>
            <a:endParaRPr lang="en-US" dirty="0">
              <a:solidFill>
                <a:srgbClr val="202124"/>
              </a:solidFill>
              <a:latin typeface="arial" panose="020B0604020202020204" pitchFamily="34" charset="0"/>
            </a:endParaRPr>
          </a:p>
        </p:txBody>
      </p:sp>
    </p:spTree>
    <p:extLst>
      <p:ext uri="{BB962C8B-B14F-4D97-AF65-F5344CB8AC3E}">
        <p14:creationId xmlns:p14="http://schemas.microsoft.com/office/powerpoint/2010/main" val="3616131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30F7-1366-4A25-9727-F96247BFEAE4}"/>
              </a:ext>
            </a:extLst>
          </p:cNvPr>
          <p:cNvSpPr>
            <a:spLocks noGrp="1"/>
          </p:cNvSpPr>
          <p:nvPr>
            <p:ph type="title"/>
          </p:nvPr>
        </p:nvSpPr>
        <p:spPr>
          <a:xfrm>
            <a:off x="838200" y="365126"/>
            <a:ext cx="10515600" cy="687820"/>
          </a:xfrm>
        </p:spPr>
        <p:txBody>
          <a:bodyPr>
            <a:normAutofit/>
          </a:bodyPr>
          <a:lstStyle/>
          <a:p>
            <a:r>
              <a:rPr lang="en-US" sz="3200" b="1" dirty="0">
                <a:latin typeface="Times New Roman" panose="02020603050405020304" pitchFamily="18" charset="0"/>
                <a:cs typeface="Times New Roman" panose="02020603050405020304" pitchFamily="18" charset="0"/>
              </a:rPr>
              <a:t>REFERENCES</a:t>
            </a:r>
            <a:r>
              <a:rPr lang="en-US" sz="3200" b="1" dirty="0"/>
              <a:t>:-</a:t>
            </a:r>
          </a:p>
        </p:txBody>
      </p:sp>
      <p:sp>
        <p:nvSpPr>
          <p:cNvPr id="3" name="Content Placeholder 2">
            <a:extLst>
              <a:ext uri="{FF2B5EF4-FFF2-40B4-BE49-F238E27FC236}">
                <a16:creationId xmlns:a16="http://schemas.microsoft.com/office/drawing/2014/main" id="{C81560D6-9422-4729-8C11-8B43C475FBDE}"/>
              </a:ext>
            </a:extLst>
          </p:cNvPr>
          <p:cNvSpPr>
            <a:spLocks noGrp="1"/>
          </p:cNvSpPr>
          <p:nvPr>
            <p:ph idx="1"/>
          </p:nvPr>
        </p:nvSpPr>
        <p:spPr>
          <a:xfrm>
            <a:off x="838200" y="1052945"/>
            <a:ext cx="10515600" cy="5287304"/>
          </a:xfrm>
        </p:spPr>
        <p:txBody>
          <a:bodyPr>
            <a:noAutofit/>
          </a:bodyPr>
          <a:lstStyle/>
          <a:p>
            <a:pPr algn="just">
              <a:lnSpc>
                <a:spcPct val="100000"/>
              </a:lnSpc>
            </a:pPr>
            <a:r>
              <a:rPr lang="en-US" sz="2400" dirty="0" err="1" smtClean="0">
                <a:latin typeface="Times New Roman" pitchFamily="18" charset="0"/>
                <a:cs typeface="Times New Roman" pitchFamily="18" charset="0"/>
              </a:rPr>
              <a:t>Febri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Liantoni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Septiyawan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Rosetya</a:t>
            </a:r>
            <a:r>
              <a:rPr lang="en-US" sz="2400" dirty="0" smtClean="0">
                <a:latin typeface="Times New Roman" pitchFamily="18" charset="0"/>
                <a:cs typeface="Times New Roman" pitchFamily="18" charset="0"/>
              </a:rPr>
              <a:t>, and </a:t>
            </a:r>
            <a:r>
              <a:rPr lang="en-US" sz="2400" dirty="0" err="1" smtClean="0">
                <a:latin typeface="Times New Roman" pitchFamily="18" charset="0"/>
                <a:cs typeface="Times New Roman" pitchFamily="18" charset="0"/>
              </a:rPr>
              <a:t>Weny</a:t>
            </a:r>
            <a:r>
              <a:rPr lang="en-US" sz="2400" dirty="0" smtClean="0">
                <a:latin typeface="Times New Roman" pitchFamily="18" charset="0"/>
                <a:cs typeface="Times New Roman" pitchFamily="18" charset="0"/>
              </a:rPr>
              <a:t> M </a:t>
            </a:r>
            <a:r>
              <a:rPr lang="en-US" sz="2400" dirty="0" err="1" smtClean="0">
                <a:latin typeface="Times New Roman" pitchFamily="18" charset="0"/>
                <a:cs typeface="Times New Roman" pitchFamily="18" charset="0"/>
              </a:rPr>
              <a:t>Rahmawati</a:t>
            </a:r>
            <a:r>
              <a:rPr lang="en-US" sz="2400" dirty="0" smtClean="0">
                <a:latin typeface="Times New Roman" pitchFamily="18" charset="0"/>
                <a:cs typeface="Times New Roman" pitchFamily="18" charset="0"/>
              </a:rPr>
              <a:t>. 2019. The Implementation of QR-Code Technology on </a:t>
            </a:r>
            <a:r>
              <a:rPr lang="en-US" sz="2400" dirty="0" err="1" smtClean="0">
                <a:latin typeface="Times New Roman" pitchFamily="18" charset="0"/>
                <a:cs typeface="Times New Roman" pitchFamily="18" charset="0"/>
              </a:rPr>
              <a:t>Bulak</a:t>
            </a:r>
            <a:r>
              <a:rPr lang="en-US" sz="2400" dirty="0" smtClean="0">
                <a:latin typeface="Times New Roman" pitchFamily="18" charset="0"/>
                <a:cs typeface="Times New Roman" pitchFamily="18" charset="0"/>
              </a:rPr>
              <a:t> Fish Center Information System. </a:t>
            </a:r>
            <a:r>
              <a:rPr lang="en-US" sz="2400" dirty="0" err="1" smtClean="0">
                <a:latin typeface="Times New Roman" pitchFamily="18" charset="0"/>
                <a:cs typeface="Times New Roman" pitchFamily="18" charset="0"/>
              </a:rPr>
              <a:t>Jurnal</a:t>
            </a:r>
            <a:r>
              <a:rPr lang="en-US" sz="2400" dirty="0" smtClean="0">
                <a:latin typeface="Times New Roman" pitchFamily="18" charset="0"/>
                <a:cs typeface="Times New Roman" pitchFamily="18" charset="0"/>
              </a:rPr>
              <a:t> Online </a:t>
            </a:r>
            <a:r>
              <a:rPr lang="en-US" sz="2400" dirty="0" err="1" smtClean="0">
                <a:latin typeface="Times New Roman" pitchFamily="18" charset="0"/>
                <a:cs typeface="Times New Roman" pitchFamily="18" charset="0"/>
              </a:rPr>
              <a:t>Informatika</a:t>
            </a:r>
            <a:r>
              <a:rPr lang="en-US" sz="2400" dirty="0" smtClean="0">
                <a:latin typeface="Times New Roman" pitchFamily="18" charset="0"/>
                <a:cs typeface="Times New Roman" pitchFamily="18" charset="0"/>
              </a:rPr>
              <a:t> 3, 2 (2019), 123–127. </a:t>
            </a:r>
          </a:p>
          <a:p>
            <a:pPr algn="just">
              <a:lnSpc>
                <a:spcPct val="100000"/>
              </a:lnSpc>
            </a:pPr>
            <a:r>
              <a:rPr lang="en-US" sz="2400" dirty="0" smtClean="0">
                <a:latin typeface="Times New Roman" pitchFamily="18" charset="0"/>
                <a:cs typeface="Times New Roman" pitchFamily="18" charset="0"/>
              </a:rPr>
              <a:t>Yu-Cheng Lin, </a:t>
            </a:r>
            <a:r>
              <a:rPr lang="en-US" sz="2400" dirty="0" err="1" smtClean="0">
                <a:latin typeface="Times New Roman" pitchFamily="18" charset="0"/>
                <a:cs typeface="Times New Roman" pitchFamily="18" charset="0"/>
              </a:rPr>
              <a:t>Weng</a:t>
            </a:r>
            <a:r>
              <a:rPr lang="en-US" sz="2400" dirty="0" smtClean="0">
                <a:latin typeface="Times New Roman" pitchFamily="18" charset="0"/>
                <a:cs typeface="Times New Roman" pitchFamily="18" charset="0"/>
              </a:rPr>
              <a:t>-Fong Cheung, and Fu-</a:t>
            </a:r>
            <a:r>
              <a:rPr lang="en-US" sz="2400" dirty="0" err="1" smtClean="0">
                <a:latin typeface="Times New Roman" pitchFamily="18" charset="0"/>
                <a:cs typeface="Times New Roman" pitchFamily="18" charset="0"/>
              </a:rPr>
              <a:t>Cih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Siao</a:t>
            </a:r>
            <a:r>
              <a:rPr lang="en-US" sz="2400" dirty="0" smtClean="0">
                <a:latin typeface="Times New Roman" pitchFamily="18" charset="0"/>
                <a:cs typeface="Times New Roman" pitchFamily="18" charset="0"/>
              </a:rPr>
              <a:t>. 2014. Developing mobile 2D barcode/RFID-based maintenance management system. Automation in construction 37 (2014), 110–121. </a:t>
            </a:r>
          </a:p>
          <a:p>
            <a:pPr algn="just">
              <a:lnSpc>
                <a:spcPct val="100000"/>
              </a:lnSpc>
            </a:pPr>
            <a:r>
              <a:rPr lang="en-US" sz="2400" dirty="0" smtClean="0">
                <a:latin typeface="Times New Roman" pitchFamily="18" charset="0"/>
                <a:cs typeface="Times New Roman" pitchFamily="18" charset="0"/>
              </a:rPr>
              <a:t>U </a:t>
            </a:r>
            <a:r>
              <a:rPr lang="en-US" sz="2400" dirty="0" err="1" smtClean="0">
                <a:latin typeface="Times New Roman" pitchFamily="18" charset="0"/>
                <a:cs typeface="Times New Roman" pitchFamily="18" charset="0"/>
              </a:rPr>
              <a:t>Narmadhaa</a:t>
            </a:r>
            <a:r>
              <a:rPr lang="en-US" sz="2400" dirty="0" smtClean="0">
                <a:latin typeface="Times New Roman" pitchFamily="18" charset="0"/>
                <a:cs typeface="Times New Roman" pitchFamily="18" charset="0"/>
              </a:rPr>
              <a:t>, P </a:t>
            </a:r>
            <a:r>
              <a:rPr lang="en-US" sz="2400" dirty="0" err="1" smtClean="0">
                <a:latin typeface="Times New Roman" pitchFamily="18" charset="0"/>
                <a:cs typeface="Times New Roman" pitchFamily="18" charset="0"/>
              </a:rPr>
              <a:t>Pavithra</a:t>
            </a:r>
            <a:r>
              <a:rPr lang="en-US" sz="2400" dirty="0" smtClean="0">
                <a:latin typeface="Times New Roman" pitchFamily="18" charset="0"/>
                <a:cs typeface="Times New Roman" pitchFamily="18" charset="0"/>
              </a:rPr>
              <a:t>, M </a:t>
            </a:r>
            <a:r>
              <a:rPr lang="en-US" sz="2400" dirty="0" err="1" smtClean="0">
                <a:latin typeface="Times New Roman" pitchFamily="18" charset="0"/>
                <a:cs typeface="Times New Roman" pitchFamily="18" charset="0"/>
              </a:rPr>
              <a:t>Tharuneswari</a:t>
            </a:r>
            <a:r>
              <a:rPr lang="en-US" sz="2400" dirty="0" smtClean="0">
                <a:latin typeface="Times New Roman" pitchFamily="18" charset="0"/>
                <a:cs typeface="Times New Roman" pitchFamily="18" charset="0"/>
              </a:rPr>
              <a:t>, and S </a:t>
            </a:r>
            <a:r>
              <a:rPr lang="en-US" sz="2400" dirty="0" err="1" smtClean="0">
                <a:latin typeface="Times New Roman" pitchFamily="18" charset="0"/>
                <a:cs typeface="Times New Roman" pitchFamily="18" charset="0"/>
              </a:rPr>
              <a:t>Sowmiya</a:t>
            </a:r>
            <a:r>
              <a:rPr lang="en-US" sz="2400" dirty="0" smtClean="0">
                <a:latin typeface="Times New Roman" pitchFamily="18" charset="0"/>
                <a:cs typeface="Times New Roman" pitchFamily="18" charset="0"/>
              </a:rPr>
              <a:t>. 2017. Enhanced QR-Code based Application for Library. 3, 1 (2017), 4. </a:t>
            </a:r>
          </a:p>
          <a:p>
            <a:pPr algn="just">
              <a:lnSpc>
                <a:spcPct val="100000"/>
              </a:lnSpc>
            </a:pPr>
            <a:r>
              <a:rPr lang="en-US" sz="2400" dirty="0" err="1" smtClean="0">
                <a:latin typeface="Times New Roman" pitchFamily="18" charset="0"/>
                <a:cs typeface="Times New Roman" pitchFamily="18" charset="0"/>
              </a:rPr>
              <a:t>Wasim</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Rahaman</a:t>
            </a:r>
            <a:r>
              <a:rPr lang="en-US" sz="2400" dirty="0" smtClean="0">
                <a:latin typeface="Times New Roman" pitchFamily="18" charset="0"/>
                <a:cs typeface="Times New Roman" pitchFamily="18" charset="0"/>
              </a:rPr>
              <a:t>. 2016. Enhancing library services using barcode, Qr code and </a:t>
            </a:r>
            <a:r>
              <a:rPr lang="en-US" sz="2400" dirty="0" err="1" smtClean="0">
                <a:latin typeface="Times New Roman" pitchFamily="18" charset="0"/>
                <a:cs typeface="Times New Roman" pitchFamily="18" charset="0"/>
              </a:rPr>
              <a:t>rfid</a:t>
            </a:r>
            <a:r>
              <a:rPr lang="en-US" sz="2400" dirty="0" smtClean="0">
                <a:latin typeface="Times New Roman" pitchFamily="18" charset="0"/>
                <a:cs typeface="Times New Roman" pitchFamily="18" charset="0"/>
              </a:rPr>
              <a:t> technology: a case study in Central library national institute of technology, Rourkela. International Journal of Digital Library Services 6, 3 (2016), 39–50. </a:t>
            </a:r>
          </a:p>
          <a:p>
            <a:pPr algn="just">
              <a:lnSpc>
                <a:spcPct val="100000"/>
              </a:lnSpc>
            </a:pPr>
            <a:r>
              <a:rPr lang="en-US" sz="2400" dirty="0" err="1" smtClean="0">
                <a:latin typeface="Times New Roman" pitchFamily="18" charset="0"/>
                <a:cs typeface="Times New Roman" pitchFamily="18" charset="0"/>
              </a:rPr>
              <a:t>Ankit</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Singhal</a:t>
            </a:r>
            <a:r>
              <a:rPr lang="en-US" sz="2400" dirty="0" smtClean="0">
                <a:latin typeface="Times New Roman" pitchFamily="18" charset="0"/>
                <a:cs typeface="Times New Roman" pitchFamily="18" charset="0"/>
              </a:rPr>
              <a:t> and RS </a:t>
            </a:r>
            <a:r>
              <a:rPr lang="en-US" sz="2400" dirty="0" err="1" smtClean="0">
                <a:latin typeface="Times New Roman" pitchFamily="18" charset="0"/>
                <a:cs typeface="Times New Roman" pitchFamily="18" charset="0"/>
              </a:rPr>
              <a:t>Pavithr</a:t>
            </a:r>
            <a:r>
              <a:rPr lang="en-US" sz="2400" dirty="0" smtClean="0">
                <a:latin typeface="Times New Roman" pitchFamily="18" charset="0"/>
                <a:cs typeface="Times New Roman" pitchFamily="18" charset="0"/>
              </a:rPr>
              <a:t>. 2015. Degree Certificate Authentication using QR Code and Smartphone. International Journal of Computer Applications 120, 16 (2015). </a:t>
            </a:r>
          </a:p>
          <a:p>
            <a:pPr algn="just">
              <a:lnSpc>
                <a:spcPct val="100000"/>
              </a:lnSpc>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0480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AREA OF FOCUS</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468590"/>
            <a:ext cx="10515600" cy="5403273"/>
          </a:xfrm>
        </p:spPr>
        <p:txBody>
          <a:bodyPr>
            <a:normAutofit/>
          </a:bodyPr>
          <a:lstStyle/>
          <a:p>
            <a:pPr algn="just">
              <a:lnSpc>
                <a:spcPct val="150000"/>
              </a:lnSpc>
            </a:pPr>
            <a:r>
              <a:rPr lang="en-US" sz="2400" dirty="0" smtClean="0">
                <a:latin typeface="Times New Roman" pitchFamily="18" charset="0"/>
                <a:cs typeface="Times New Roman" pitchFamily="18" charset="0"/>
              </a:rPr>
              <a:t>The main idea of this database is that users can scan student’s QR codes via a webcam and just by scanning the QR code you can get the full profile of any student</a:t>
            </a:r>
          </a:p>
          <a:p>
            <a:pPr algn="just">
              <a:lnSpc>
                <a:spcPct val="150000"/>
              </a:lnSpc>
            </a:pPr>
            <a:r>
              <a:rPr lang="en-US" sz="2400" dirty="0" smtClean="0">
                <a:latin typeface="Times New Roman" pitchFamily="18" charset="0"/>
                <a:cs typeface="Times New Roman" pitchFamily="18" charset="0"/>
              </a:rPr>
              <a:t>No extra cost of hardware is required as the QR code gets scan by the webcam you have.</a:t>
            </a:r>
          </a:p>
          <a:p>
            <a:pPr algn="just">
              <a:lnSpc>
                <a:spcPct val="150000"/>
              </a:lnSpc>
            </a:pPr>
            <a:r>
              <a:rPr lang="en-US" sz="2400" dirty="0" smtClean="0">
                <a:latin typeface="Times New Roman" pitchFamily="18" charset="0"/>
                <a:cs typeface="Times New Roman" pitchFamily="18" charset="0"/>
              </a:rPr>
              <a:t>The use of automated student database management system in place of papers.</a:t>
            </a:r>
          </a:p>
          <a:p>
            <a:pPr algn="just">
              <a:lnSpc>
                <a:spcPct val="150000"/>
              </a:lnSpc>
            </a:pPr>
            <a:r>
              <a:rPr lang="en-US" sz="2400" dirty="0" smtClean="0">
                <a:latin typeface="Times New Roman" pitchFamily="18" charset="0"/>
                <a:cs typeface="Times New Roman" pitchFamily="18" charset="0"/>
              </a:rPr>
              <a:t>One system operator will be enough for deploying and maintaining data thus reduces the number of workers in the office staff.</a:t>
            </a:r>
          </a:p>
        </p:txBody>
      </p:sp>
    </p:spTree>
    <p:extLst>
      <p:ext uri="{BB962C8B-B14F-4D97-AF65-F5344CB8AC3E}">
        <p14:creationId xmlns:p14="http://schemas.microsoft.com/office/powerpoint/2010/main" val="220767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EXISTING SYSTEM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413170"/>
            <a:ext cx="10515600" cy="5500256"/>
          </a:xfrm>
        </p:spPr>
        <p:txBody>
          <a:bodyPr>
            <a:noAutofit/>
          </a:bodyPr>
          <a:lstStyle/>
          <a:p>
            <a:pPr algn="just">
              <a:lnSpc>
                <a:spcPct val="150000"/>
              </a:lnSpc>
            </a:pPr>
            <a:r>
              <a:rPr lang="en-US" sz="2400" dirty="0" smtClean="0">
                <a:latin typeface="Times New Roman" pitchFamily="18" charset="0"/>
                <a:cs typeface="Times New Roman" pitchFamily="18" charset="0"/>
              </a:rPr>
              <a:t>In existing system has a traditional manual system to store and access student data as like as put a attendance in paper and track student records such as cultural performance, academic performance in paper. </a:t>
            </a:r>
          </a:p>
          <a:p>
            <a:pPr algn="just">
              <a:lnSpc>
                <a:spcPct val="150000"/>
              </a:lnSpc>
            </a:pPr>
            <a:r>
              <a:rPr lang="en-US" sz="2400" dirty="0" smtClean="0">
                <a:latin typeface="Times New Roman" pitchFamily="18" charset="0"/>
                <a:cs typeface="Times New Roman" pitchFamily="18" charset="0"/>
              </a:rPr>
              <a:t>Educational institutions need to manage huge data of students for managing college affairs systematically.</a:t>
            </a:r>
          </a:p>
          <a:p>
            <a:pPr algn="just">
              <a:lnSpc>
                <a:spcPct val="150000"/>
              </a:lnSpc>
            </a:pPr>
            <a:r>
              <a:rPr lang="en-US" sz="2400" dirty="0" smtClean="0">
                <a:latin typeface="Times New Roman" pitchFamily="18" charset="0"/>
                <a:cs typeface="Times New Roman" pitchFamily="18" charset="0"/>
              </a:rPr>
              <a:t>With a student database management system you neither have to worry about security risks nor have to worry about losing any physical file or confidential document.</a:t>
            </a:r>
          </a:p>
        </p:txBody>
      </p:sp>
    </p:spTree>
    <p:extLst>
      <p:ext uri="{BB962C8B-B14F-4D97-AF65-F5344CB8AC3E}">
        <p14:creationId xmlns:p14="http://schemas.microsoft.com/office/powerpoint/2010/main" val="220767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EXISTING SYSTEM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482435"/>
            <a:ext cx="10515600" cy="5250875"/>
          </a:xfrm>
        </p:spPr>
        <p:txBody>
          <a:bodyPr>
            <a:noAutofit/>
          </a:bodyPr>
          <a:lstStyle/>
          <a:p>
            <a:pPr algn="just">
              <a:lnSpc>
                <a:spcPct val="150000"/>
              </a:lnSpc>
            </a:pPr>
            <a:r>
              <a:rPr lang="en-US" sz="2400" dirty="0" smtClean="0">
                <a:latin typeface="Times New Roman" pitchFamily="18" charset="0"/>
                <a:cs typeface="Times New Roman" pitchFamily="18" charset="0"/>
              </a:rPr>
              <a:t>Managing and securing large volumes of paper files is not an easy task as you may end up misplacing the files, or the files may fall into wrong hands.</a:t>
            </a:r>
          </a:p>
          <a:p>
            <a:pPr algn="just">
              <a:lnSpc>
                <a:spcPct val="150000"/>
              </a:lnSpc>
            </a:pPr>
            <a:r>
              <a:rPr lang="en-US" sz="2400" dirty="0" smtClean="0">
                <a:latin typeface="Times New Roman" pitchFamily="18" charset="0"/>
                <a:cs typeface="Times New Roman" pitchFamily="18" charset="0"/>
              </a:rPr>
              <a:t>The semester marks and mid sectional exam marks are maintained in papers. </a:t>
            </a:r>
          </a:p>
          <a:p>
            <a:pPr algn="just">
              <a:lnSpc>
                <a:spcPct val="150000"/>
              </a:lnSpc>
            </a:pPr>
            <a:r>
              <a:rPr lang="en-US" sz="2400" dirty="0" smtClean="0">
                <a:latin typeface="Times New Roman" pitchFamily="18" charset="0"/>
                <a:cs typeface="Times New Roman" pitchFamily="18" charset="0"/>
              </a:rPr>
              <a:t>The student cannot access his/her academic details at all time and moreover searching for his marks in those set of papers is a time consuming activity</a:t>
            </a:r>
          </a:p>
          <a:p>
            <a:pPr algn="just">
              <a:lnSpc>
                <a:spcPct val="150000"/>
              </a:lnSpc>
            </a:pPr>
            <a:r>
              <a:rPr lang="en-US" sz="2400" dirty="0" smtClean="0">
                <a:latin typeface="Times New Roman" pitchFamily="18" charset="0"/>
                <a:cs typeface="Times New Roman" pitchFamily="18" charset="0"/>
              </a:rPr>
              <a:t>In present system, there is no option to student to track their attendance and academic information also cultural credits.</a:t>
            </a:r>
          </a:p>
        </p:txBody>
      </p:sp>
    </p:spTree>
    <p:extLst>
      <p:ext uri="{BB962C8B-B14F-4D97-AF65-F5344CB8AC3E}">
        <p14:creationId xmlns:p14="http://schemas.microsoft.com/office/powerpoint/2010/main" val="2207677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7D9-50B8-4DF6-8DC4-4E8C4BA251C4}"/>
              </a:ext>
            </a:extLst>
          </p:cNvPr>
          <p:cNvSpPr>
            <a:spLocks noGrp="1"/>
          </p:cNvSpPr>
          <p:nvPr>
            <p:ph type="title"/>
          </p:nvPr>
        </p:nvSpPr>
        <p:spPr>
          <a:xfrm>
            <a:off x="838200" y="323560"/>
            <a:ext cx="10515600" cy="909493"/>
          </a:xfrm>
        </p:spPr>
        <p:txBody>
          <a:bodyPr>
            <a:normAutofit/>
          </a:bodyPr>
          <a:lstStyle/>
          <a:p>
            <a:r>
              <a:rPr lang="en-US" sz="3200" b="1" dirty="0" smtClean="0">
                <a:latin typeface="Times New Roman" panose="02020603050405020304" pitchFamily="18" charset="0"/>
                <a:cs typeface="Times New Roman" panose="02020603050405020304" pitchFamily="18" charset="0"/>
              </a:rPr>
              <a:t>LIMITATIONS OF THE EXISTING SYSTEM</a:t>
            </a:r>
            <a:endParaRPr lang="en-US"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B149F-C4F3-4985-A236-76ADF3C7C783}"/>
              </a:ext>
            </a:extLst>
          </p:cNvPr>
          <p:cNvSpPr>
            <a:spLocks noGrp="1"/>
          </p:cNvSpPr>
          <p:nvPr>
            <p:ph idx="1"/>
          </p:nvPr>
        </p:nvSpPr>
        <p:spPr>
          <a:xfrm>
            <a:off x="838200" y="1482435"/>
            <a:ext cx="10515600" cy="5250875"/>
          </a:xfrm>
        </p:spPr>
        <p:txBody>
          <a:bodyPr>
            <a:noAutofit/>
          </a:bodyPr>
          <a:lstStyle/>
          <a:p>
            <a:pPr algn="just">
              <a:lnSpc>
                <a:spcPct val="150000"/>
              </a:lnSpc>
            </a:pPr>
            <a:r>
              <a:rPr lang="en-US" sz="2400" dirty="0" smtClean="0">
                <a:latin typeface="Times New Roman" pitchFamily="18" charset="0"/>
                <a:cs typeface="Times New Roman" pitchFamily="18" charset="0"/>
              </a:rPr>
              <a:t>The data storage is relatively difficult in papers, files and registers. The retrieval of any data like marks attendance is time consuming </a:t>
            </a:r>
          </a:p>
          <a:p>
            <a:pPr algn="just">
              <a:lnSpc>
                <a:spcPct val="150000"/>
              </a:lnSpc>
            </a:pPr>
            <a:r>
              <a:rPr lang="en-US" sz="2400" dirty="0" smtClean="0">
                <a:latin typeface="Times New Roman" pitchFamily="18" charset="0"/>
                <a:cs typeface="Times New Roman" pitchFamily="18" charset="0"/>
              </a:rPr>
              <a:t>Possibility of loss of data or any other malpractices</a:t>
            </a:r>
          </a:p>
          <a:p>
            <a:pPr algn="just">
              <a:lnSpc>
                <a:spcPct val="150000"/>
              </a:lnSpc>
            </a:pPr>
            <a:r>
              <a:rPr lang="en-US" sz="2400" dirty="0" smtClean="0">
                <a:latin typeface="Times New Roman" pitchFamily="18" charset="0"/>
                <a:cs typeface="Times New Roman" pitchFamily="18" charset="0"/>
              </a:rPr>
              <a:t>Updating of new data like mid1, marks mid2, marks, attendance of current month time to time is not possible. </a:t>
            </a:r>
          </a:p>
          <a:p>
            <a:pPr algn="just">
              <a:lnSpc>
                <a:spcPct val="150000"/>
              </a:lnSpc>
            </a:pPr>
            <a:r>
              <a:rPr lang="en-US" sz="2400" dirty="0" smtClean="0">
                <a:latin typeface="Times New Roman" pitchFamily="18" charset="0"/>
                <a:cs typeface="Times New Roman" pitchFamily="18" charset="0"/>
              </a:rPr>
              <a:t>Time consuming process to see student data in manual records </a:t>
            </a:r>
          </a:p>
          <a:p>
            <a:pPr algn="just">
              <a:lnSpc>
                <a:spcPct val="150000"/>
              </a:lnSpc>
            </a:pPr>
            <a:r>
              <a:rPr lang="en-US" sz="2400" dirty="0" smtClean="0">
                <a:latin typeface="Times New Roman" pitchFamily="18" charset="0"/>
                <a:cs typeface="Times New Roman" pitchFamily="18" charset="0"/>
              </a:rPr>
              <a:t>More number of workers dealing with the student information management.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207677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2450</Words>
  <Application>Microsoft Office PowerPoint</Application>
  <PresentationFormat>Widescreen</PresentationFormat>
  <Paragraphs>234</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SimSun</vt:lpstr>
      <vt:lpstr>arial</vt:lpstr>
      <vt:lpstr>arial</vt:lpstr>
      <vt:lpstr>Calibri</vt:lpstr>
      <vt:lpstr>Calibri Light</vt:lpstr>
      <vt:lpstr>Times New Roman</vt:lpstr>
      <vt:lpstr>Wingdings</vt:lpstr>
      <vt:lpstr>Office Theme</vt:lpstr>
      <vt:lpstr>MAHENDRA ENGINEERING COLLEGE (AUTONOMOUS) Department of Computer Science and engineering</vt:lpstr>
      <vt:lpstr>TABLE OF CONTENTS:</vt:lpstr>
      <vt:lpstr>STUDENT DATABASE MANAGEMENT SYSTEM</vt:lpstr>
      <vt:lpstr>ABSTRACT</vt:lpstr>
      <vt:lpstr>AREA OF FOCUS</vt:lpstr>
      <vt:lpstr>AREA OF FOCUS</vt:lpstr>
      <vt:lpstr>EXISTING SYSTEM</vt:lpstr>
      <vt:lpstr>EXISTING SYSTEM</vt:lpstr>
      <vt:lpstr>LIMITATIONS OF THE EXISTING SYSTEM</vt:lpstr>
      <vt:lpstr>PROPOSED SYSTEM</vt:lpstr>
      <vt:lpstr>ADVANTAGES OF THE PROPOSED SYSTEM</vt:lpstr>
      <vt:lpstr>HARDWARE AND SOFTWARE SPECIFICATION</vt:lpstr>
      <vt:lpstr>TECHNOLOGY USED</vt:lpstr>
      <vt:lpstr>TECHNOLOGY USED</vt:lpstr>
      <vt:lpstr>SCOPE OF THE PROPOSED SYSTEM:</vt:lpstr>
      <vt:lpstr>SYSTEM ARCHITTECTURE:</vt:lpstr>
      <vt:lpstr>SYSTEM FLOW DIAGRAM</vt:lpstr>
      <vt:lpstr>DFD LEVEL :0</vt:lpstr>
      <vt:lpstr>PowerPoint Presentation</vt:lpstr>
      <vt:lpstr>DFD LEVEL:1 </vt:lpstr>
      <vt:lpstr>PowerPoint Presentation</vt:lpstr>
      <vt:lpstr>DFD LEVEL:2</vt:lpstr>
      <vt:lpstr> </vt:lpstr>
      <vt:lpstr> </vt:lpstr>
      <vt:lpstr> </vt:lpstr>
      <vt:lpstr>LIST OF MODULES:</vt:lpstr>
      <vt:lpstr>MODULE DESCRIPTION</vt:lpstr>
      <vt:lpstr>STUDENT ENROLLMENT</vt:lpstr>
      <vt:lpstr>QR GENERATION</vt:lpstr>
      <vt:lpstr>GRADE AND SUBJECT MANAGEMENT </vt:lpstr>
      <vt:lpstr>QR VERIFICATION</vt:lpstr>
      <vt:lpstr>QR VERIFICATION</vt:lpstr>
      <vt:lpstr>STUDENT INFORMATION MANAGEMENT</vt:lpstr>
      <vt:lpstr>AES ENCRYPTION</vt:lpstr>
      <vt:lpstr>METHODOLOGY AND MATERIALS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MAHENDRA ENGINEERING COLLEGE (AUTONOMOUS) Department of Computer Science and engineering</dc:title>
  <dc:creator>nandhini murugan</dc:creator>
  <cp:lastModifiedBy>Bharathwaj J</cp:lastModifiedBy>
  <cp:revision>372</cp:revision>
  <dcterms:created xsi:type="dcterms:W3CDTF">2021-10-01T08:44:52Z</dcterms:created>
  <dcterms:modified xsi:type="dcterms:W3CDTF">2022-01-04T15:54:29Z</dcterms:modified>
</cp:coreProperties>
</file>